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5cdadca0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5cdadca0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5cdadca0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5cdadca0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5cdadca0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5cdadca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Football Stadium</a:t>
            </a:r>
            <a:endParaRPr b="1"/>
          </a:p>
          <a:p>
            <a:pPr indent="0" lvl="0" marL="0" rtl="0" algn="l">
              <a:spcBef>
                <a:spcPts val="0"/>
              </a:spcBef>
              <a:spcAft>
                <a:spcPts val="0"/>
              </a:spcAft>
              <a:buNone/>
            </a:pPr>
            <a:r>
              <a:rPr lang="en"/>
              <a:t>-Form: the idea (blueprint)</a:t>
            </a:r>
            <a:endParaRPr/>
          </a:p>
          <a:p>
            <a:pPr indent="0" lvl="0" marL="0" rtl="0" algn="l">
              <a:spcBef>
                <a:spcPts val="0"/>
              </a:spcBef>
              <a:spcAft>
                <a:spcPts val="0"/>
              </a:spcAft>
              <a:buNone/>
            </a:pPr>
            <a:r>
              <a:rPr lang="en"/>
              <a:t>-Matter: bricks, metal, etc…</a:t>
            </a:r>
            <a:endParaRPr/>
          </a:p>
          <a:p>
            <a:pPr indent="0" lvl="0" marL="0" rtl="0" algn="l">
              <a:spcBef>
                <a:spcPts val="0"/>
              </a:spcBef>
              <a:spcAft>
                <a:spcPts val="0"/>
              </a:spcAft>
              <a:buNone/>
            </a:pPr>
            <a:r>
              <a:rPr lang="en"/>
              <a:t>-Efficient: the one who organizes and pays for the stadium- probably the owner, but the more immediate is the architecte</a:t>
            </a:r>
            <a:endParaRPr/>
          </a:p>
          <a:p>
            <a:pPr indent="0" lvl="0" marL="0" rtl="0" algn="l">
              <a:spcBef>
                <a:spcPts val="0"/>
              </a:spcBef>
              <a:spcAft>
                <a:spcPts val="0"/>
              </a:spcAft>
              <a:buNone/>
            </a:pPr>
            <a:r>
              <a:rPr lang="en"/>
              <a:t>-Final: to make money or to enjoy football….depends on the owners/efficient cause</a:t>
            </a:r>
            <a:endParaRPr/>
          </a:p>
          <a:p>
            <a:pPr indent="0" lvl="0" marL="0" rtl="0" algn="l">
              <a:spcBef>
                <a:spcPts val="0"/>
              </a:spcBef>
              <a:spcAft>
                <a:spcPts val="0"/>
              </a:spcAft>
              <a:buNone/>
            </a:pPr>
            <a:r>
              <a:rPr lang="en"/>
              <a:t>Cookies:</a:t>
            </a:r>
            <a:endParaRPr b="1"/>
          </a:p>
          <a:p>
            <a:pPr indent="0" lvl="0" marL="0" rtl="0" algn="l">
              <a:spcBef>
                <a:spcPts val="0"/>
              </a:spcBef>
              <a:spcAft>
                <a:spcPts val="0"/>
              </a:spcAft>
              <a:buNone/>
            </a:pPr>
            <a:r>
              <a:rPr lang="en"/>
              <a:t>Form: the recipe (the idea that gets us the cookies1)</a:t>
            </a:r>
            <a:endParaRPr/>
          </a:p>
          <a:p>
            <a:pPr indent="0" lvl="0" marL="0" rtl="0" algn="l">
              <a:spcBef>
                <a:spcPts val="0"/>
              </a:spcBef>
              <a:spcAft>
                <a:spcPts val="0"/>
              </a:spcAft>
              <a:buNone/>
            </a:pPr>
            <a:r>
              <a:rPr lang="en"/>
              <a:t>Matter: ingredients</a:t>
            </a:r>
            <a:endParaRPr/>
          </a:p>
          <a:p>
            <a:pPr indent="0" lvl="0" marL="0" rtl="0" algn="l">
              <a:spcBef>
                <a:spcPts val="0"/>
              </a:spcBef>
              <a:spcAft>
                <a:spcPts val="0"/>
              </a:spcAft>
              <a:buNone/>
            </a:pPr>
            <a:r>
              <a:rPr lang="en"/>
              <a:t>Efficient: the cook</a:t>
            </a:r>
            <a:endParaRPr/>
          </a:p>
          <a:p>
            <a:pPr indent="0" lvl="0" marL="0" rtl="0" algn="l">
              <a:spcBef>
                <a:spcPts val="0"/>
              </a:spcBef>
              <a:spcAft>
                <a:spcPts val="0"/>
              </a:spcAft>
              <a:buNone/>
            </a:pPr>
            <a:r>
              <a:rPr lang="en"/>
              <a:t>Final: to feed your family!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Law (STA definition)</a:t>
            </a:r>
            <a:endParaRPr/>
          </a:p>
          <a:p>
            <a:pPr indent="0" lvl="0" marL="0" rtl="0" algn="l">
              <a:spcBef>
                <a:spcPts val="0"/>
              </a:spcBef>
              <a:spcAft>
                <a:spcPts val="0"/>
              </a:spcAft>
              <a:buNone/>
            </a:pPr>
            <a:r>
              <a:rPr lang="en"/>
              <a:t>Form: ordinance of reason (reasonable legislation)</a:t>
            </a:r>
            <a:endParaRPr/>
          </a:p>
          <a:p>
            <a:pPr indent="0" lvl="0" marL="0" rtl="0" algn="l">
              <a:spcBef>
                <a:spcPts val="0"/>
              </a:spcBef>
              <a:spcAft>
                <a:spcPts val="0"/>
              </a:spcAft>
              <a:buNone/>
            </a:pPr>
            <a:r>
              <a:rPr lang="en"/>
              <a:t>Matter: the promulgation of the law in a document (it’s how we get it!)</a:t>
            </a:r>
            <a:endParaRPr/>
          </a:p>
          <a:p>
            <a:pPr indent="0" lvl="0" marL="0" rtl="0" algn="l">
              <a:spcBef>
                <a:spcPts val="0"/>
              </a:spcBef>
              <a:spcAft>
                <a:spcPts val="0"/>
              </a:spcAft>
              <a:buNone/>
            </a:pPr>
            <a:r>
              <a:rPr lang="en"/>
              <a:t>Efficient: The proper authority → law makers</a:t>
            </a:r>
            <a:endParaRPr/>
          </a:p>
          <a:p>
            <a:pPr indent="0" lvl="0" marL="0" rtl="0" algn="l">
              <a:spcBef>
                <a:spcPts val="0"/>
              </a:spcBef>
              <a:spcAft>
                <a:spcPts val="0"/>
              </a:spcAft>
              <a:buNone/>
            </a:pPr>
            <a:r>
              <a:rPr lang="en"/>
              <a:t>Final: for the common good</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a2bff83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a2bff83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a2bff83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a2bff83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df9e52a1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df9e52a1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3a2bff83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3a2bff83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5cdadca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5cdadca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35cdadca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35cdadca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3682687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3682687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35cdadca0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35cdadca0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368268733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368268733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68268733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68268733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35cdadca0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35cdadca0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Definition!</a:t>
            </a:r>
            <a:br>
              <a:rPr lang="en"/>
            </a:br>
            <a:br>
              <a:rPr lang="en"/>
            </a:br>
            <a:r>
              <a:rPr lang="en"/>
              <a:t>“It is that in a being which makes it to be this kind of being and not some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Form says that in order to have matter of any kind there has to be a prior principle of form by which the matter is constituted or comes about</a:t>
            </a:r>
            <a:endParaRPr/>
          </a:p>
          <a:p>
            <a:pPr indent="-298450" lvl="0" marL="457200" rtl="0" algn="l">
              <a:spcBef>
                <a:spcPts val="0"/>
              </a:spcBef>
              <a:spcAft>
                <a:spcPts val="0"/>
              </a:spcAft>
              <a:buSzPts val="1100"/>
              <a:buChar char="●"/>
            </a:pPr>
            <a:r>
              <a:rPr lang="en"/>
              <a:t>Ex: There is something unique about a cat that makes it a cat</a:t>
            </a:r>
            <a:endParaRPr/>
          </a:p>
          <a:p>
            <a:pPr indent="-298450" lvl="0" marL="457200" rtl="0" algn="l">
              <a:spcBef>
                <a:spcPts val="0"/>
              </a:spcBef>
              <a:spcAft>
                <a:spcPts val="0"/>
              </a:spcAft>
              <a:buSzPts val="1100"/>
              <a:buChar char="●"/>
            </a:pPr>
            <a:r>
              <a:rPr lang="en"/>
              <a:t>Ex: there has to be something explicitly table-like to make a table</a:t>
            </a:r>
            <a:endParaRPr/>
          </a:p>
          <a:p>
            <a:pPr indent="-298450" lvl="0" marL="457200" rtl="0" algn="l">
              <a:spcBef>
                <a:spcPts val="0"/>
              </a:spcBef>
              <a:spcAft>
                <a:spcPts val="0"/>
              </a:spcAft>
              <a:buSzPts val="1100"/>
              <a:buChar char="●"/>
            </a:pPr>
            <a:r>
              <a:rPr lang="en"/>
              <a:t>Ex: the soul is a form of living things; the soul is the form of the body</a:t>
            </a:r>
            <a:endParaRPr/>
          </a:p>
          <a:p>
            <a:pPr indent="-298450" lvl="1" marL="914400" rtl="0" algn="l">
              <a:spcBef>
                <a:spcPts val="0"/>
              </a:spcBef>
              <a:spcAft>
                <a:spcPts val="0"/>
              </a:spcAft>
              <a:buSzPts val="1100"/>
              <a:buChar char="○"/>
            </a:pPr>
            <a:r>
              <a:rPr lang="en"/>
              <a:t>The soul is deeper than mere consciousness, it is the very organizing principle of one’s identity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35cdadca0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35cdadca0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carpenter holds and follows a form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baking cookies you hold a form when you scoop them out vs a cake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5cdadca0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5cdadca0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Matter = how we distinguish at the level of essence</a:t>
            </a:r>
            <a:endParaRPr sz="1200"/>
          </a:p>
          <a:p>
            <a:pPr indent="-304800" lvl="0" marL="457200" rtl="0" algn="l">
              <a:lnSpc>
                <a:spcPct val="115000"/>
              </a:lnSpc>
              <a:spcBef>
                <a:spcPts val="0"/>
              </a:spcBef>
              <a:spcAft>
                <a:spcPts val="0"/>
              </a:spcAft>
              <a:buClr>
                <a:schemeClr val="dk1"/>
              </a:buClr>
              <a:buSzPts val="1200"/>
              <a:buChar char="●"/>
            </a:pPr>
            <a:r>
              <a:rPr lang="en" sz="1200">
                <a:solidFill>
                  <a:schemeClr val="dk1"/>
                </a:solidFill>
              </a:rPr>
              <a:t>Does not exist on it’s own- must be united with a form</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Form makes it what it is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The “stuff”</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Potency</a:t>
            </a:r>
            <a:endParaRPr sz="1200">
              <a:solidFill>
                <a:schemeClr val="dk1"/>
              </a:solidFill>
            </a:endParaRPr>
          </a:p>
          <a:p>
            <a:pPr indent="0" lvl="0" marL="0" rtl="0" algn="l">
              <a:lnSpc>
                <a:spcPct val="115000"/>
              </a:lnSpc>
              <a:spcBef>
                <a:spcPts val="0"/>
              </a:spcBef>
              <a:spcAft>
                <a:spcPts val="0"/>
              </a:spcAft>
              <a:buNone/>
            </a:pPr>
            <a:r>
              <a:t/>
            </a:r>
            <a:endParaRPr sz="2000">
              <a:solidFill>
                <a:schemeClr val="dk1"/>
              </a:solidFill>
            </a:endParaRPr>
          </a:p>
          <a:p>
            <a:pPr indent="0" lvl="0" marL="0" rtl="0" algn="l">
              <a:spcBef>
                <a:spcPts val="0"/>
              </a:spcBef>
              <a:spcAft>
                <a:spcPts val="0"/>
              </a:spcAft>
              <a:buNone/>
            </a:pPr>
            <a:r>
              <a:rPr lang="en">
                <a:solidFill>
                  <a:schemeClr val="dk1"/>
                </a:solidFill>
              </a:rPr>
              <a:t>F+M: Both exist together but as we try to study being as it is, we must consider!</a:t>
            </a:r>
            <a:endParaRPr sz="2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5cdadca0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5cdadca0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Hylomorphic principle: every physical object is a compound of matter and form→ from aristotle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5cdadca0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5cdadca0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35cdadca0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35cdadca0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 It’s what we know to be a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Until the matter is united to the form it’s just gold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5cdadca0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5cdadca0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rgbClr val="282829"/>
                </a:solidFill>
                <a:highlight>
                  <a:srgbClr val="FFFFFF"/>
                </a:highlight>
                <a:latin typeface="Roboto"/>
                <a:ea typeface="Roboto"/>
                <a:cs typeface="Roboto"/>
                <a:sym typeface="Roboto"/>
              </a:rPr>
              <a:t>Matter is that which limits a being to being an individual thing, a 'one of' its particular type. The form determines what type of thing a thing is.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9">
  <p:cSld name="AUTOLAYOUT_19">
    <p:bg>
      <p:bgPr>
        <a:solidFill>
          <a:srgbClr val="FFFFFF"/>
        </a:solidFill>
      </p:bgPr>
    </p:bg>
    <p:spTree>
      <p:nvGrpSpPr>
        <p:cNvPr id="50" name="Shape 50"/>
        <p:cNvGrpSpPr/>
        <p:nvPr/>
      </p:nvGrpSpPr>
      <p:grpSpPr>
        <a:xfrm>
          <a:off x="0" y="0"/>
          <a:ext cx="0" cy="0"/>
          <a:chOff x="0" y="0"/>
          <a:chExt cx="0" cy="0"/>
        </a:xfrm>
      </p:grpSpPr>
      <p:sp>
        <p:nvSpPr>
          <p:cNvPr id="51" name="Google Shape;51;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3"/>
          <p:cNvSpPr txBox="1"/>
          <p:nvPr>
            <p:ph type="title"/>
          </p:nvPr>
        </p:nvSpPr>
        <p:spPr>
          <a:xfrm>
            <a:off x="311700" y="2890625"/>
            <a:ext cx="7434600" cy="5874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2600"/>
              <a:buNone/>
              <a:defRPr sz="2600">
                <a:solidFill>
                  <a:schemeClr val="dk1"/>
                </a:solidFill>
              </a:defRPr>
            </a:lvl1pPr>
            <a:lvl2pPr lvl="1" rtl="0" algn="l">
              <a:lnSpc>
                <a:spcPct val="100000"/>
              </a:lnSpc>
              <a:spcBef>
                <a:spcPts val="0"/>
              </a:spcBef>
              <a:spcAft>
                <a:spcPts val="0"/>
              </a:spcAft>
              <a:buClr>
                <a:schemeClr val="dk1"/>
              </a:buClr>
              <a:buSzPts val="2600"/>
              <a:buNone/>
              <a:defRPr sz="2600">
                <a:solidFill>
                  <a:schemeClr val="dk1"/>
                </a:solidFill>
              </a:defRPr>
            </a:lvl2pPr>
            <a:lvl3pPr lvl="2" rtl="0" algn="l">
              <a:lnSpc>
                <a:spcPct val="100000"/>
              </a:lnSpc>
              <a:spcBef>
                <a:spcPts val="0"/>
              </a:spcBef>
              <a:spcAft>
                <a:spcPts val="0"/>
              </a:spcAft>
              <a:buClr>
                <a:schemeClr val="dk1"/>
              </a:buClr>
              <a:buSzPts val="2600"/>
              <a:buNone/>
              <a:defRPr sz="2600">
                <a:solidFill>
                  <a:schemeClr val="dk1"/>
                </a:solidFill>
              </a:defRPr>
            </a:lvl3pPr>
            <a:lvl4pPr lvl="3" rtl="0" algn="l">
              <a:lnSpc>
                <a:spcPct val="100000"/>
              </a:lnSpc>
              <a:spcBef>
                <a:spcPts val="0"/>
              </a:spcBef>
              <a:spcAft>
                <a:spcPts val="0"/>
              </a:spcAft>
              <a:buClr>
                <a:schemeClr val="dk1"/>
              </a:buClr>
              <a:buSzPts val="2600"/>
              <a:buNone/>
              <a:defRPr sz="2600">
                <a:solidFill>
                  <a:schemeClr val="dk1"/>
                </a:solidFill>
              </a:defRPr>
            </a:lvl4pPr>
            <a:lvl5pPr lvl="4" rtl="0" algn="l">
              <a:lnSpc>
                <a:spcPct val="100000"/>
              </a:lnSpc>
              <a:spcBef>
                <a:spcPts val="0"/>
              </a:spcBef>
              <a:spcAft>
                <a:spcPts val="0"/>
              </a:spcAft>
              <a:buClr>
                <a:schemeClr val="dk1"/>
              </a:buClr>
              <a:buSzPts val="2600"/>
              <a:buNone/>
              <a:defRPr sz="2600">
                <a:solidFill>
                  <a:schemeClr val="dk1"/>
                </a:solidFill>
              </a:defRPr>
            </a:lvl5pPr>
            <a:lvl6pPr lvl="5" rtl="0" algn="l">
              <a:lnSpc>
                <a:spcPct val="100000"/>
              </a:lnSpc>
              <a:spcBef>
                <a:spcPts val="0"/>
              </a:spcBef>
              <a:spcAft>
                <a:spcPts val="0"/>
              </a:spcAft>
              <a:buClr>
                <a:schemeClr val="dk1"/>
              </a:buClr>
              <a:buSzPts val="2600"/>
              <a:buNone/>
              <a:defRPr sz="2600">
                <a:solidFill>
                  <a:schemeClr val="dk1"/>
                </a:solidFill>
              </a:defRPr>
            </a:lvl6pPr>
            <a:lvl7pPr lvl="6" rtl="0" algn="l">
              <a:lnSpc>
                <a:spcPct val="100000"/>
              </a:lnSpc>
              <a:spcBef>
                <a:spcPts val="0"/>
              </a:spcBef>
              <a:spcAft>
                <a:spcPts val="0"/>
              </a:spcAft>
              <a:buClr>
                <a:schemeClr val="dk1"/>
              </a:buClr>
              <a:buSzPts val="2600"/>
              <a:buNone/>
              <a:defRPr sz="2600">
                <a:solidFill>
                  <a:schemeClr val="dk1"/>
                </a:solidFill>
              </a:defRPr>
            </a:lvl7pPr>
            <a:lvl8pPr lvl="7" rtl="0" algn="l">
              <a:lnSpc>
                <a:spcPct val="100000"/>
              </a:lnSpc>
              <a:spcBef>
                <a:spcPts val="0"/>
              </a:spcBef>
              <a:spcAft>
                <a:spcPts val="0"/>
              </a:spcAft>
              <a:buClr>
                <a:schemeClr val="dk1"/>
              </a:buClr>
              <a:buSzPts val="2600"/>
              <a:buNone/>
              <a:defRPr sz="2600">
                <a:solidFill>
                  <a:schemeClr val="dk1"/>
                </a:solidFill>
              </a:defRPr>
            </a:lvl8pPr>
            <a:lvl9pPr lvl="8" rtl="0" algn="l">
              <a:lnSpc>
                <a:spcPct val="100000"/>
              </a:lnSpc>
              <a:spcBef>
                <a:spcPts val="0"/>
              </a:spcBef>
              <a:spcAft>
                <a:spcPts val="0"/>
              </a:spcAft>
              <a:buClr>
                <a:schemeClr val="dk1"/>
              </a:buClr>
              <a:buSzPts val="2600"/>
              <a:buNone/>
              <a:defRPr sz="2600">
                <a:solidFill>
                  <a:schemeClr val="dk1"/>
                </a:solidFill>
              </a:defRPr>
            </a:lvl9pPr>
          </a:lstStyle>
          <a:p/>
        </p:txBody>
      </p:sp>
      <p:sp>
        <p:nvSpPr>
          <p:cNvPr id="53" name="Google Shape;53;p13"/>
          <p:cNvSpPr txBox="1"/>
          <p:nvPr>
            <p:ph idx="1" type="body"/>
          </p:nvPr>
        </p:nvSpPr>
        <p:spPr>
          <a:xfrm>
            <a:off x="311700" y="3521425"/>
            <a:ext cx="6362400" cy="1141800"/>
          </a:xfrm>
          <a:prstGeom prst="rect">
            <a:avLst/>
          </a:prstGeom>
          <a:noFill/>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2"/>
              </a:buClr>
              <a:buSzPts val="1400"/>
              <a:buChar char="●"/>
              <a:defRPr sz="1400">
                <a:solidFill>
                  <a:schemeClr val="dk2"/>
                </a:solidFill>
              </a:defRPr>
            </a:lvl1pPr>
            <a:lvl2pPr indent="-304800" lvl="1" marL="914400" rtl="0" algn="l">
              <a:lnSpc>
                <a:spcPct val="115000"/>
              </a:lnSpc>
              <a:spcBef>
                <a:spcPts val="0"/>
              </a:spcBef>
              <a:spcAft>
                <a:spcPts val="0"/>
              </a:spcAft>
              <a:buClr>
                <a:schemeClr val="dk2"/>
              </a:buClr>
              <a:buSzPts val="1200"/>
              <a:buChar char="○"/>
              <a:defRPr sz="1200">
                <a:solidFill>
                  <a:schemeClr val="dk2"/>
                </a:solidFill>
              </a:defRPr>
            </a:lvl2pPr>
            <a:lvl3pPr indent="-304800" lvl="2" marL="1371600" rtl="0" algn="l">
              <a:lnSpc>
                <a:spcPct val="115000"/>
              </a:lnSpc>
              <a:spcBef>
                <a:spcPts val="0"/>
              </a:spcBef>
              <a:spcAft>
                <a:spcPts val="0"/>
              </a:spcAft>
              <a:buClr>
                <a:schemeClr val="dk2"/>
              </a:buClr>
              <a:buSzPts val="1200"/>
              <a:buChar char="■"/>
              <a:defRPr sz="1200">
                <a:solidFill>
                  <a:schemeClr val="dk2"/>
                </a:solidFill>
              </a:defRPr>
            </a:lvl3pPr>
            <a:lvl4pPr indent="-304800" lvl="3" marL="1828800" rtl="0" algn="l">
              <a:lnSpc>
                <a:spcPct val="115000"/>
              </a:lnSpc>
              <a:spcBef>
                <a:spcPts val="0"/>
              </a:spcBef>
              <a:spcAft>
                <a:spcPts val="0"/>
              </a:spcAft>
              <a:buClr>
                <a:schemeClr val="dk2"/>
              </a:buClr>
              <a:buSzPts val="1200"/>
              <a:buChar char="●"/>
              <a:defRPr sz="1200">
                <a:solidFill>
                  <a:schemeClr val="dk2"/>
                </a:solidFill>
              </a:defRPr>
            </a:lvl4pPr>
            <a:lvl5pPr indent="-304800" lvl="4" marL="2286000" rtl="0" algn="l">
              <a:lnSpc>
                <a:spcPct val="115000"/>
              </a:lnSpc>
              <a:spcBef>
                <a:spcPts val="0"/>
              </a:spcBef>
              <a:spcAft>
                <a:spcPts val="0"/>
              </a:spcAft>
              <a:buClr>
                <a:schemeClr val="dk2"/>
              </a:buClr>
              <a:buSzPts val="1200"/>
              <a:buChar char="○"/>
              <a:defRPr sz="1200">
                <a:solidFill>
                  <a:schemeClr val="dk2"/>
                </a:solidFill>
              </a:defRPr>
            </a:lvl5pPr>
            <a:lvl6pPr indent="-304800" lvl="5" marL="2743200" rtl="0" algn="l">
              <a:lnSpc>
                <a:spcPct val="115000"/>
              </a:lnSpc>
              <a:spcBef>
                <a:spcPts val="0"/>
              </a:spcBef>
              <a:spcAft>
                <a:spcPts val="0"/>
              </a:spcAft>
              <a:buClr>
                <a:schemeClr val="dk2"/>
              </a:buClr>
              <a:buSzPts val="1200"/>
              <a:buChar char="■"/>
              <a:defRPr sz="1200">
                <a:solidFill>
                  <a:schemeClr val="dk2"/>
                </a:solidFill>
              </a:defRPr>
            </a:lvl6pPr>
            <a:lvl7pPr indent="-304800" lvl="6" marL="3200400" rtl="0" algn="l">
              <a:lnSpc>
                <a:spcPct val="115000"/>
              </a:lnSpc>
              <a:spcBef>
                <a:spcPts val="0"/>
              </a:spcBef>
              <a:spcAft>
                <a:spcPts val="0"/>
              </a:spcAft>
              <a:buClr>
                <a:schemeClr val="dk2"/>
              </a:buClr>
              <a:buSzPts val="1200"/>
              <a:buChar char="●"/>
              <a:defRPr sz="1200">
                <a:solidFill>
                  <a:schemeClr val="dk2"/>
                </a:solidFill>
              </a:defRPr>
            </a:lvl7pPr>
            <a:lvl8pPr indent="-304800" lvl="7" marL="3657600" rtl="0" algn="l">
              <a:lnSpc>
                <a:spcPct val="115000"/>
              </a:lnSpc>
              <a:spcBef>
                <a:spcPts val="0"/>
              </a:spcBef>
              <a:spcAft>
                <a:spcPts val="0"/>
              </a:spcAft>
              <a:buClr>
                <a:schemeClr val="dk2"/>
              </a:buClr>
              <a:buSzPts val="1200"/>
              <a:buChar char="○"/>
              <a:defRPr sz="1200">
                <a:solidFill>
                  <a:schemeClr val="dk2"/>
                </a:solidFill>
              </a:defRPr>
            </a:lvl8pPr>
            <a:lvl9pPr indent="-304800" lvl="8" marL="4114800" rtl="0" algn="l">
              <a:lnSpc>
                <a:spcPct val="115000"/>
              </a:lnSpc>
              <a:spcBef>
                <a:spcPts val="0"/>
              </a:spcBef>
              <a:spcAft>
                <a:spcPts val="0"/>
              </a:spcAft>
              <a:buClr>
                <a:schemeClr val="dk2"/>
              </a:buClr>
              <a:buSzPts val="1200"/>
              <a:buChar char="■"/>
              <a:defRPr sz="1200">
                <a:solidFill>
                  <a:schemeClr val="dk2"/>
                </a:solidFill>
              </a:defRPr>
            </a:lvl9pPr>
          </a:lstStyle>
          <a:p/>
        </p:txBody>
      </p:sp>
      <p:sp>
        <p:nvSpPr>
          <p:cNvPr id="54" name="Google Shape;54;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55" name="Shape 55"/>
        <p:cNvGrpSpPr/>
        <p:nvPr/>
      </p:nvGrpSpPr>
      <p:grpSpPr>
        <a:xfrm>
          <a:off x="0" y="0"/>
          <a:ext cx="0" cy="0"/>
          <a:chOff x="0" y="0"/>
          <a:chExt cx="0" cy="0"/>
        </a:xfrm>
      </p:grpSpPr>
      <p:sp>
        <p:nvSpPr>
          <p:cNvPr id="56" name="Google Shape;56;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txBox="1"/>
          <p:nvPr>
            <p:ph type="title"/>
          </p:nvPr>
        </p:nvSpPr>
        <p:spPr>
          <a:xfrm>
            <a:off x="291875" y="406900"/>
            <a:ext cx="4813500" cy="1388700"/>
          </a:xfrm>
          <a:prstGeom prst="rect">
            <a:avLst/>
          </a:prstGeom>
          <a:noFill/>
        </p:spPr>
        <p:txBody>
          <a:bodyPr anchorCtr="0" anchor="b" bIns="91425" lIns="91425" spcFirstLastPara="1" rIns="91425" wrap="square" tIns="91425">
            <a:normAutofit/>
          </a:bodyPr>
          <a:lstStyle>
            <a:lvl1pPr lvl="0" rtl="0" algn="l">
              <a:lnSpc>
                <a:spcPct val="100000"/>
              </a:lnSpc>
              <a:spcBef>
                <a:spcPts val="0"/>
              </a:spcBef>
              <a:spcAft>
                <a:spcPts val="0"/>
              </a:spcAft>
              <a:buClr>
                <a:schemeClr val="dk1"/>
              </a:buClr>
              <a:buSzPts val="3000"/>
              <a:buNone/>
              <a:defRPr sz="3000">
                <a:solidFill>
                  <a:schemeClr val="dk1"/>
                </a:solidFill>
              </a:defRPr>
            </a:lvl1pPr>
            <a:lvl2pPr lvl="1" rtl="0" algn="l">
              <a:lnSpc>
                <a:spcPct val="100000"/>
              </a:lnSpc>
              <a:spcBef>
                <a:spcPts val="0"/>
              </a:spcBef>
              <a:spcAft>
                <a:spcPts val="0"/>
              </a:spcAft>
              <a:buClr>
                <a:schemeClr val="dk1"/>
              </a:buClr>
              <a:buSzPts val="3000"/>
              <a:buNone/>
              <a:defRPr sz="3000">
                <a:solidFill>
                  <a:schemeClr val="dk1"/>
                </a:solidFill>
              </a:defRPr>
            </a:lvl2pPr>
            <a:lvl3pPr lvl="2" rtl="0" algn="l">
              <a:lnSpc>
                <a:spcPct val="100000"/>
              </a:lnSpc>
              <a:spcBef>
                <a:spcPts val="0"/>
              </a:spcBef>
              <a:spcAft>
                <a:spcPts val="0"/>
              </a:spcAft>
              <a:buClr>
                <a:schemeClr val="dk1"/>
              </a:buClr>
              <a:buSzPts val="3000"/>
              <a:buNone/>
              <a:defRPr sz="3000">
                <a:solidFill>
                  <a:schemeClr val="dk1"/>
                </a:solidFill>
              </a:defRPr>
            </a:lvl3pPr>
            <a:lvl4pPr lvl="3" rtl="0" algn="l">
              <a:lnSpc>
                <a:spcPct val="100000"/>
              </a:lnSpc>
              <a:spcBef>
                <a:spcPts val="0"/>
              </a:spcBef>
              <a:spcAft>
                <a:spcPts val="0"/>
              </a:spcAft>
              <a:buClr>
                <a:schemeClr val="dk1"/>
              </a:buClr>
              <a:buSzPts val="3000"/>
              <a:buNone/>
              <a:defRPr sz="3000">
                <a:solidFill>
                  <a:schemeClr val="dk1"/>
                </a:solidFill>
              </a:defRPr>
            </a:lvl4pPr>
            <a:lvl5pPr lvl="4" rtl="0" algn="l">
              <a:lnSpc>
                <a:spcPct val="100000"/>
              </a:lnSpc>
              <a:spcBef>
                <a:spcPts val="0"/>
              </a:spcBef>
              <a:spcAft>
                <a:spcPts val="0"/>
              </a:spcAft>
              <a:buClr>
                <a:schemeClr val="dk1"/>
              </a:buClr>
              <a:buSzPts val="3000"/>
              <a:buNone/>
              <a:defRPr sz="3000">
                <a:solidFill>
                  <a:schemeClr val="dk1"/>
                </a:solidFill>
              </a:defRPr>
            </a:lvl5pPr>
            <a:lvl6pPr lvl="5" rtl="0" algn="l">
              <a:lnSpc>
                <a:spcPct val="100000"/>
              </a:lnSpc>
              <a:spcBef>
                <a:spcPts val="0"/>
              </a:spcBef>
              <a:spcAft>
                <a:spcPts val="0"/>
              </a:spcAft>
              <a:buClr>
                <a:schemeClr val="dk1"/>
              </a:buClr>
              <a:buSzPts val="3000"/>
              <a:buNone/>
              <a:defRPr sz="3000">
                <a:solidFill>
                  <a:schemeClr val="dk1"/>
                </a:solidFill>
              </a:defRPr>
            </a:lvl6pPr>
            <a:lvl7pPr lvl="6" rtl="0" algn="l">
              <a:lnSpc>
                <a:spcPct val="100000"/>
              </a:lnSpc>
              <a:spcBef>
                <a:spcPts val="0"/>
              </a:spcBef>
              <a:spcAft>
                <a:spcPts val="0"/>
              </a:spcAft>
              <a:buClr>
                <a:schemeClr val="dk1"/>
              </a:buClr>
              <a:buSzPts val="3000"/>
              <a:buNone/>
              <a:defRPr sz="3000">
                <a:solidFill>
                  <a:schemeClr val="dk1"/>
                </a:solidFill>
              </a:defRPr>
            </a:lvl7pPr>
            <a:lvl8pPr lvl="7" rtl="0" algn="l">
              <a:lnSpc>
                <a:spcPct val="100000"/>
              </a:lnSpc>
              <a:spcBef>
                <a:spcPts val="0"/>
              </a:spcBef>
              <a:spcAft>
                <a:spcPts val="0"/>
              </a:spcAft>
              <a:buClr>
                <a:schemeClr val="dk1"/>
              </a:buClr>
              <a:buSzPts val="3000"/>
              <a:buNone/>
              <a:defRPr sz="3000">
                <a:solidFill>
                  <a:schemeClr val="dk1"/>
                </a:solidFill>
              </a:defRPr>
            </a:lvl8pPr>
            <a:lvl9pPr lvl="8" rtl="0" algn="l">
              <a:lnSpc>
                <a:spcPct val="100000"/>
              </a:lnSpc>
              <a:spcBef>
                <a:spcPts val="0"/>
              </a:spcBef>
              <a:spcAft>
                <a:spcPts val="0"/>
              </a:spcAft>
              <a:buClr>
                <a:schemeClr val="dk1"/>
              </a:buClr>
              <a:buSzPts val="3000"/>
              <a:buNone/>
              <a:defRPr sz="3000">
                <a:solidFill>
                  <a:schemeClr val="dk1"/>
                </a:solidFill>
              </a:defRPr>
            </a:lvl9pPr>
          </a:lstStyle>
          <a:p/>
        </p:txBody>
      </p:sp>
      <p:sp>
        <p:nvSpPr>
          <p:cNvPr id="58" name="Google Shape;58;p14"/>
          <p:cNvSpPr txBox="1"/>
          <p:nvPr>
            <p:ph idx="1" type="body"/>
          </p:nvPr>
        </p:nvSpPr>
        <p:spPr>
          <a:xfrm>
            <a:off x="291975" y="1854951"/>
            <a:ext cx="4813500" cy="2577000"/>
          </a:xfrm>
          <a:prstGeom prst="rect">
            <a:avLst/>
          </a:prstGeom>
          <a:noFill/>
        </p:spPr>
        <p:txBody>
          <a:bodyPr anchorCtr="0" anchor="t" bIns="91425" lIns="91425" spcFirstLastPara="1" rIns="91425" wrap="square" tIns="91425">
            <a:norm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0"/>
              </a:spcBef>
              <a:spcAft>
                <a:spcPts val="0"/>
              </a:spcAft>
              <a:buClr>
                <a:schemeClr val="dk2"/>
              </a:buClr>
              <a:buSzPts val="1400"/>
              <a:buChar char="○"/>
              <a:defRPr sz="1400">
                <a:solidFill>
                  <a:schemeClr val="dk2"/>
                </a:solidFill>
              </a:defRPr>
            </a:lvl2pPr>
            <a:lvl3pPr indent="-317500" lvl="2" marL="1371600" rtl="0" algn="l">
              <a:lnSpc>
                <a:spcPct val="115000"/>
              </a:lnSpc>
              <a:spcBef>
                <a:spcPts val="0"/>
              </a:spcBef>
              <a:spcAft>
                <a:spcPts val="0"/>
              </a:spcAft>
              <a:buClr>
                <a:schemeClr val="dk2"/>
              </a:buClr>
              <a:buSzPts val="1400"/>
              <a:buChar char="■"/>
              <a:defRPr sz="1400">
                <a:solidFill>
                  <a:schemeClr val="dk2"/>
                </a:solidFill>
              </a:defRPr>
            </a:lvl3pPr>
            <a:lvl4pPr indent="-317500" lvl="3" marL="1828800" rtl="0" algn="l">
              <a:lnSpc>
                <a:spcPct val="115000"/>
              </a:lnSpc>
              <a:spcBef>
                <a:spcPts val="0"/>
              </a:spcBef>
              <a:spcAft>
                <a:spcPts val="0"/>
              </a:spcAft>
              <a:buClr>
                <a:schemeClr val="dk2"/>
              </a:buClr>
              <a:buSzPts val="1400"/>
              <a:buChar char="●"/>
              <a:defRPr sz="1400">
                <a:solidFill>
                  <a:schemeClr val="dk2"/>
                </a:solidFill>
              </a:defRPr>
            </a:lvl4pPr>
            <a:lvl5pPr indent="-317500" lvl="4" marL="2286000" rtl="0" algn="l">
              <a:lnSpc>
                <a:spcPct val="115000"/>
              </a:lnSpc>
              <a:spcBef>
                <a:spcPts val="0"/>
              </a:spcBef>
              <a:spcAft>
                <a:spcPts val="0"/>
              </a:spcAft>
              <a:buClr>
                <a:schemeClr val="dk2"/>
              </a:buClr>
              <a:buSzPts val="1400"/>
              <a:buChar char="○"/>
              <a:defRPr sz="1400">
                <a:solidFill>
                  <a:schemeClr val="dk2"/>
                </a:solidFill>
              </a:defRPr>
            </a:lvl5pPr>
            <a:lvl6pPr indent="-317500" lvl="5" marL="2743200" rtl="0" algn="l">
              <a:lnSpc>
                <a:spcPct val="115000"/>
              </a:lnSpc>
              <a:spcBef>
                <a:spcPts val="0"/>
              </a:spcBef>
              <a:spcAft>
                <a:spcPts val="0"/>
              </a:spcAft>
              <a:buClr>
                <a:schemeClr val="dk2"/>
              </a:buClr>
              <a:buSzPts val="1400"/>
              <a:buChar char="■"/>
              <a:defRPr sz="1400">
                <a:solidFill>
                  <a:schemeClr val="dk2"/>
                </a:solidFill>
              </a:defRPr>
            </a:lvl6pPr>
            <a:lvl7pPr indent="-317500" lvl="6" marL="3200400" rtl="0" algn="l">
              <a:lnSpc>
                <a:spcPct val="115000"/>
              </a:lnSpc>
              <a:spcBef>
                <a:spcPts val="0"/>
              </a:spcBef>
              <a:spcAft>
                <a:spcPts val="0"/>
              </a:spcAft>
              <a:buClr>
                <a:schemeClr val="dk2"/>
              </a:buClr>
              <a:buSzPts val="1400"/>
              <a:buChar char="●"/>
              <a:defRPr sz="1400">
                <a:solidFill>
                  <a:schemeClr val="dk2"/>
                </a:solidFill>
              </a:defRPr>
            </a:lvl7pPr>
            <a:lvl8pPr indent="-317500" lvl="7" marL="3657600" rtl="0" algn="l">
              <a:lnSpc>
                <a:spcPct val="115000"/>
              </a:lnSpc>
              <a:spcBef>
                <a:spcPts val="0"/>
              </a:spcBef>
              <a:spcAft>
                <a:spcPts val="0"/>
              </a:spcAft>
              <a:buClr>
                <a:schemeClr val="dk2"/>
              </a:buClr>
              <a:buSzPts val="1400"/>
              <a:buChar char="○"/>
              <a:defRPr sz="1400">
                <a:solidFill>
                  <a:schemeClr val="dk2"/>
                </a:solidFill>
              </a:defRPr>
            </a:lvl8pPr>
            <a:lvl9pPr indent="-317500" lvl="8" marL="4114800" rtl="0" algn="l">
              <a:lnSpc>
                <a:spcPct val="115000"/>
              </a:lnSpc>
              <a:spcBef>
                <a:spcPts val="0"/>
              </a:spcBef>
              <a:spcAft>
                <a:spcPts val="0"/>
              </a:spcAft>
              <a:buClr>
                <a:schemeClr val="dk2"/>
              </a:buClr>
              <a:buSzPts val="1400"/>
              <a:buChar char="■"/>
              <a:defRPr sz="1400">
                <a:solidFill>
                  <a:schemeClr val="dk2"/>
                </a:solidFill>
              </a:defRPr>
            </a:lvl9pPr>
          </a:lstStyle>
          <a:p/>
        </p:txBody>
      </p:sp>
      <p:sp>
        <p:nvSpPr>
          <p:cNvPr id="59" name="Google Shape;59;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rm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hyperlink" Target="https://pixabay.com/photos/christening-baptism-child-baby-4656562/" TargetMode="Externa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catholictheology.info/summa-theologica/summa-part1.php?q=528"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rGXMo28Bqsw" TargetMode="Externa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16.png"/><Relationship Id="rId12" Type="http://schemas.openxmlformats.org/officeDocument/2006/relationships/image" Target="../media/image6.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www.flickr.com/photos/bonsoni_uk/11667289565" TargetMode="External"/><Relationship Id="rId9" Type="http://schemas.openxmlformats.org/officeDocument/2006/relationships/image" Target="../media/image3.png"/><Relationship Id="rId5" Type="http://schemas.openxmlformats.org/officeDocument/2006/relationships/image" Target="../media/image19.jpg"/><Relationship Id="rId6" Type="http://schemas.openxmlformats.org/officeDocument/2006/relationships/hyperlink" Target="https://commons.wikimedia.org/wiki/File:Chocolate_chip_cookies.jpg" TargetMode="External"/><Relationship Id="rId7" Type="http://schemas.openxmlformats.org/officeDocument/2006/relationships/image" Target="../media/image20.jp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www.pikist.com/free-photo-smlky" TargetMode="Externa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www.pikist.com/free-photo-inruj" TargetMode="Externa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Aristotle &amp; Aquinas </a:t>
            </a:r>
            <a:endParaRPr/>
          </a:p>
          <a:p>
            <a:pPr indent="0" lvl="0" marL="0" rtl="0" algn="ctr">
              <a:spcBef>
                <a:spcPts val="0"/>
              </a:spcBef>
              <a:spcAft>
                <a:spcPts val="0"/>
              </a:spcAft>
              <a:buNone/>
            </a:pPr>
            <a:r>
              <a:rPr lang="en"/>
              <a:t>and Describing Living Things</a:t>
            </a:r>
            <a:endParaRPr/>
          </a:p>
        </p:txBody>
      </p:sp>
      <p:sp>
        <p:nvSpPr>
          <p:cNvPr id="65" name="Google Shape;65;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333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Novel</a:t>
            </a:r>
            <a:endParaRPr/>
          </a:p>
        </p:txBody>
      </p:sp>
      <p:sp>
        <p:nvSpPr>
          <p:cNvPr id="130" name="Google Shape;130;p24"/>
          <p:cNvSpPr txBox="1"/>
          <p:nvPr>
            <p:ph idx="1" type="body"/>
          </p:nvPr>
        </p:nvSpPr>
        <p:spPr>
          <a:xfrm>
            <a:off x="311700" y="1017725"/>
            <a:ext cx="8589900" cy="40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solidFill>
                  <a:srgbClr val="000000"/>
                </a:solidFill>
              </a:rPr>
              <a:t>Form</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The story itself</a:t>
            </a:r>
            <a:endParaRPr sz="2000">
              <a:solidFill>
                <a:srgbClr val="000000"/>
              </a:solidFill>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rPr lang="en" sz="2000">
                <a:solidFill>
                  <a:srgbClr val="000000"/>
                </a:solidFill>
              </a:rPr>
              <a:t>Matter</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Cover, spine, pages, ink...</a:t>
            </a:r>
            <a:endParaRPr sz="2000">
              <a:solidFill>
                <a:srgbClr val="000000"/>
              </a:solidFill>
            </a:endParaRPr>
          </a:p>
          <a:p>
            <a:pPr indent="0" lvl="0" marL="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rPr lang="en" sz="2000">
                <a:solidFill>
                  <a:srgbClr val="000000"/>
                </a:solidFill>
              </a:rPr>
              <a:t>Efficient cause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The author who writes the story</a:t>
            </a:r>
            <a:endParaRPr sz="2000">
              <a:solidFill>
                <a:srgbClr val="000000"/>
              </a:solidFill>
            </a:endParaRPr>
          </a:p>
          <a:p>
            <a:pPr indent="0" lvl="0" marL="457200" rtl="0" algn="l">
              <a:spcBef>
                <a:spcPts val="0"/>
              </a:spcBef>
              <a:spcAft>
                <a:spcPts val="0"/>
              </a:spcAft>
              <a:buNone/>
            </a:pPr>
            <a:r>
              <a:t/>
            </a:r>
            <a:endParaRPr sz="2000">
              <a:solidFill>
                <a:srgbClr val="000000"/>
              </a:solidFill>
            </a:endParaRPr>
          </a:p>
          <a:p>
            <a:pPr indent="0" lvl="0" marL="0" rtl="0" algn="l">
              <a:spcBef>
                <a:spcPts val="0"/>
              </a:spcBef>
              <a:spcAft>
                <a:spcPts val="0"/>
              </a:spcAft>
              <a:buNone/>
            </a:pPr>
            <a:r>
              <a:rPr lang="en" sz="2000">
                <a:solidFill>
                  <a:srgbClr val="000000"/>
                </a:solidFill>
              </a:rPr>
              <a:t>Final cause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Purpose for which the author writes (changes from author to author)</a:t>
            </a:r>
            <a:endParaRPr sz="2000">
              <a:solidFill>
                <a:srgbClr val="000000"/>
              </a:solidFill>
            </a:endParaRPr>
          </a:p>
        </p:txBody>
      </p:sp>
      <p:pic>
        <p:nvPicPr>
          <p:cNvPr id="131" name="Google Shape;131;p24"/>
          <p:cNvPicPr preferRelativeResize="0"/>
          <p:nvPr/>
        </p:nvPicPr>
        <p:blipFill>
          <a:blip r:embed="rId3">
            <a:alphaModFix/>
          </a:blip>
          <a:stretch>
            <a:fillRect/>
          </a:stretch>
        </p:blipFill>
        <p:spPr>
          <a:xfrm>
            <a:off x="3139023" y="244725"/>
            <a:ext cx="5762575" cy="213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1000"/>
                                        <p:tgtEl>
                                          <p:spTgt spid="1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1000"/>
                                        <p:tgtEl>
                                          <p:spTgt spid="13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1000"/>
                                        <p:tgtEl>
                                          <p:spTgt spid="13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animEffect filter="fade" transition="in">
                                      <p:cBhvr>
                                        <p:cTn dur="1000"/>
                                        <p:tgtEl>
                                          <p:spTgt spid="13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animEffect filter="fade" transition="in">
                                      <p:cBhvr>
                                        <p:cTn dur="1000"/>
                                        <p:tgtEl>
                                          <p:spTgt spid="13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animEffect filter="fade" transition="in">
                                      <p:cBhvr>
                                        <p:cTn dur="1000"/>
                                        <p:tgtEl>
                                          <p:spTgt spid="13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animEffect filter="fade" transition="in">
                                      <p:cBhvr>
                                        <p:cTn dur="1000"/>
                                        <p:tgtEl>
                                          <p:spTgt spid="13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animEffect filter="fade" transition="in">
                                      <p:cBhvr>
                                        <p:cTn dur="1000"/>
                                        <p:tgtEl>
                                          <p:spTgt spid="13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animEffect filter="fade" transition="in">
                                      <p:cBhvr>
                                        <p:cTn dur="1000"/>
                                        <p:tgtEl>
                                          <p:spTgt spid="13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9" st="9"/>
                                            </p:txEl>
                                          </p:spTgt>
                                        </p:tgtEl>
                                        <p:attrNameLst>
                                          <p:attrName>style.visibility</p:attrName>
                                        </p:attrNameLst>
                                      </p:cBhvr>
                                      <p:to>
                                        <p:strVal val="visible"/>
                                      </p:to>
                                    </p:set>
                                    <p:animEffect filter="fade" transition="in">
                                      <p:cBhvr>
                                        <p:cTn dur="1000"/>
                                        <p:tgtEl>
                                          <p:spTgt spid="13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xEl>
                                              <p:pRg end="10" st="10"/>
                                            </p:txEl>
                                          </p:spTgt>
                                        </p:tgtEl>
                                        <p:attrNameLst>
                                          <p:attrName>style.visibility</p:attrName>
                                        </p:attrNameLst>
                                      </p:cBhvr>
                                      <p:to>
                                        <p:strVal val="visible"/>
                                      </p:to>
                                    </p:set>
                                    <p:animEffect filter="fade" transition="in">
                                      <p:cBhvr>
                                        <p:cTn dur="1000"/>
                                        <p:tgtEl>
                                          <p:spTgt spid="130">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idx="1" type="body"/>
          </p:nvPr>
        </p:nvSpPr>
        <p:spPr>
          <a:xfrm>
            <a:off x="205750" y="397775"/>
            <a:ext cx="4899600" cy="42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000000"/>
                </a:solidFill>
              </a:rPr>
              <a:t>Form</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“I baptize you in the name of the Father, and of the Son, and of the Holy Spirit”</a:t>
            </a:r>
            <a:endParaRPr sz="2200">
              <a:solidFill>
                <a:srgbClr val="000000"/>
              </a:solidFill>
            </a:endParaRPr>
          </a:p>
          <a:p>
            <a:pPr indent="0" lvl="0" marL="0" rtl="0" algn="l">
              <a:spcBef>
                <a:spcPts val="1600"/>
              </a:spcBef>
              <a:spcAft>
                <a:spcPts val="0"/>
              </a:spcAft>
              <a:buNone/>
            </a:pPr>
            <a:r>
              <a:rPr b="1" lang="en" sz="2200">
                <a:solidFill>
                  <a:srgbClr val="000000"/>
                </a:solidFill>
              </a:rPr>
              <a:t>Matter</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Water</a:t>
            </a:r>
            <a:endParaRPr sz="2000">
              <a:solidFill>
                <a:srgbClr val="000000"/>
              </a:solidFill>
            </a:endParaRPr>
          </a:p>
          <a:p>
            <a:pPr indent="0" lvl="0" marL="0" rtl="0" algn="ctr">
              <a:spcBef>
                <a:spcPts val="1600"/>
              </a:spcBef>
              <a:spcAft>
                <a:spcPts val="1600"/>
              </a:spcAft>
              <a:buNone/>
            </a:pPr>
            <a:r>
              <a:rPr lang="en" sz="2000">
                <a:solidFill>
                  <a:srgbClr val="000000"/>
                </a:solidFill>
              </a:rPr>
              <a:t>When a priest imposes the matter of water with the form of the sacrament, we recognize someone is not receiving a bath, but becoming a Christian</a:t>
            </a:r>
            <a:endParaRPr sz="2000">
              <a:solidFill>
                <a:srgbClr val="000000"/>
              </a:solidFill>
            </a:endParaRPr>
          </a:p>
        </p:txBody>
      </p:sp>
      <p:pic>
        <p:nvPicPr>
          <p:cNvPr id="137" name="Google Shape;137;p25">
            <a:hlinkClick r:id="rId3"/>
          </p:cNvPr>
          <p:cNvPicPr preferRelativeResize="0"/>
          <p:nvPr/>
        </p:nvPicPr>
        <p:blipFill>
          <a:blip r:embed="rId4">
            <a:alphaModFix/>
          </a:blip>
          <a:stretch>
            <a:fillRect/>
          </a:stretch>
        </p:blipFill>
        <p:spPr>
          <a:xfrm>
            <a:off x="5230450" y="1306138"/>
            <a:ext cx="3733726" cy="24813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animEffect filter="fade" transition="in">
                                      <p:cBhvr>
                                        <p:cTn dur="1000"/>
                                        <p:tgtEl>
                                          <p:spTgt spid="1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animEffect filter="fade" transition="in">
                                      <p:cBhvr>
                                        <p:cTn dur="1000"/>
                                        <p:tgtEl>
                                          <p:spTgt spid="1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animEffect filter="fade" transition="in">
                                      <p:cBhvr>
                                        <p:cTn dur="1000"/>
                                        <p:tgtEl>
                                          <p:spTgt spid="1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animEffect filter="fade" transition="in">
                                      <p:cBhvr>
                                        <p:cTn dur="1000"/>
                                        <p:tgtEl>
                                          <p:spTgt spid="13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animEffect filter="fade" transition="in">
                                      <p:cBhvr>
                                        <p:cTn dur="1000"/>
                                        <p:tgtEl>
                                          <p:spTgt spid="13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Partner Activity</a:t>
            </a:r>
            <a:endParaRPr/>
          </a:p>
        </p:txBody>
      </p:sp>
      <p:sp>
        <p:nvSpPr>
          <p:cNvPr id="143" name="Google Shape;143;p26"/>
          <p:cNvSpPr txBox="1"/>
          <p:nvPr>
            <p:ph idx="1" type="body"/>
          </p:nvPr>
        </p:nvSpPr>
        <p:spPr>
          <a:xfrm>
            <a:off x="311700" y="1152475"/>
            <a:ext cx="4374300" cy="2034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416">
                <a:solidFill>
                  <a:srgbClr val="000000"/>
                </a:solidFill>
              </a:rPr>
              <a:t>Identify the 4 causes for</a:t>
            </a:r>
            <a:endParaRPr sz="2416">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our school building</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Marshall’s “orange chicken”</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a lion</a:t>
            </a:r>
            <a:endParaRPr sz="2200">
              <a:solidFill>
                <a:srgbClr val="000000"/>
              </a:solidFill>
            </a:endParaRPr>
          </a:p>
          <a:p>
            <a:pPr indent="0" lvl="0" marL="0" rtl="0" algn="l">
              <a:spcBef>
                <a:spcPts val="1200"/>
              </a:spcBef>
              <a:spcAft>
                <a:spcPts val="1200"/>
              </a:spcAft>
              <a:buNone/>
            </a:pPr>
            <a:r>
              <a:t/>
            </a:r>
            <a:endParaRPr sz="2200">
              <a:solidFill>
                <a:srgbClr val="000000"/>
              </a:solidFill>
            </a:endParaRPr>
          </a:p>
        </p:txBody>
      </p:sp>
      <p:pic>
        <p:nvPicPr>
          <p:cNvPr id="144" name="Google Shape;144;p26"/>
          <p:cNvPicPr preferRelativeResize="0"/>
          <p:nvPr/>
        </p:nvPicPr>
        <p:blipFill>
          <a:blip r:embed="rId3">
            <a:alphaModFix/>
          </a:blip>
          <a:stretch>
            <a:fillRect/>
          </a:stretch>
        </p:blipFill>
        <p:spPr>
          <a:xfrm>
            <a:off x="508406" y="2842550"/>
            <a:ext cx="4885675" cy="1954275"/>
          </a:xfrm>
          <a:prstGeom prst="rect">
            <a:avLst/>
          </a:prstGeom>
          <a:noFill/>
          <a:ln>
            <a:noFill/>
          </a:ln>
        </p:spPr>
      </p:pic>
      <p:pic>
        <p:nvPicPr>
          <p:cNvPr id="145" name="Google Shape;145;p26"/>
          <p:cNvPicPr preferRelativeResize="0"/>
          <p:nvPr/>
        </p:nvPicPr>
        <p:blipFill>
          <a:blip r:embed="rId4">
            <a:alphaModFix/>
          </a:blip>
          <a:stretch>
            <a:fillRect/>
          </a:stretch>
        </p:blipFill>
        <p:spPr>
          <a:xfrm>
            <a:off x="4686000" y="375075"/>
            <a:ext cx="3630808" cy="1954275"/>
          </a:xfrm>
          <a:prstGeom prst="rect">
            <a:avLst/>
          </a:prstGeom>
          <a:noFill/>
          <a:ln>
            <a:noFill/>
          </a:ln>
        </p:spPr>
      </p:pic>
      <p:pic>
        <p:nvPicPr>
          <p:cNvPr id="146" name="Google Shape;146;p26"/>
          <p:cNvPicPr preferRelativeResize="0"/>
          <p:nvPr/>
        </p:nvPicPr>
        <p:blipFill>
          <a:blip r:embed="rId5">
            <a:alphaModFix/>
          </a:blip>
          <a:stretch>
            <a:fillRect/>
          </a:stretch>
        </p:blipFill>
        <p:spPr>
          <a:xfrm>
            <a:off x="5615173" y="2481750"/>
            <a:ext cx="3217125" cy="2409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 Characteristics of Living Worksheet</a:t>
            </a:r>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You will need</a:t>
            </a:r>
            <a:endParaRPr sz="2200"/>
          </a:p>
          <a:p>
            <a:pPr indent="-368300" lvl="0" marL="457200" rtl="0" algn="l">
              <a:spcBef>
                <a:spcPts val="1200"/>
              </a:spcBef>
              <a:spcAft>
                <a:spcPts val="0"/>
              </a:spcAft>
              <a:buSzPts val="2200"/>
              <a:buChar char="●"/>
            </a:pPr>
            <a:r>
              <a:rPr lang="en" sz="2200"/>
              <a:t>your textbook → General Biology (Ayala &amp; Rogstad)</a:t>
            </a:r>
            <a:endParaRPr sz="2200"/>
          </a:p>
          <a:p>
            <a:pPr indent="-368300" lvl="0" marL="457200" rtl="0" algn="l">
              <a:spcBef>
                <a:spcPts val="0"/>
              </a:spcBef>
              <a:spcAft>
                <a:spcPts val="0"/>
              </a:spcAft>
              <a:buSzPts val="2200"/>
              <a:buChar char="●"/>
            </a:pPr>
            <a:r>
              <a:rPr lang="en" sz="2200"/>
              <a:t>handout from Biology (Miller &amp; Levine)</a:t>
            </a:r>
            <a:endParaRPr sz="2200"/>
          </a:p>
          <a:p>
            <a:pPr indent="-368300" lvl="0" marL="457200" rtl="0" algn="l">
              <a:spcBef>
                <a:spcPts val="0"/>
              </a:spcBef>
              <a:spcAft>
                <a:spcPts val="0"/>
              </a:spcAft>
              <a:buSzPts val="2200"/>
              <a:buChar char="●"/>
            </a:pPr>
            <a:r>
              <a:rPr lang="en" sz="2200"/>
              <a:t>Worksheet → Characteristics of Living Things</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On the back of Characteristic of Living Things Worksheet…</a:t>
            </a:r>
            <a:endParaRPr sz="2420"/>
          </a:p>
        </p:txBody>
      </p:sp>
      <p:sp>
        <p:nvSpPr>
          <p:cNvPr id="158" name="Google Shape;158;p28"/>
          <p:cNvSpPr txBox="1"/>
          <p:nvPr>
            <p:ph idx="1" type="body"/>
          </p:nvPr>
        </p:nvSpPr>
        <p:spPr>
          <a:xfrm>
            <a:off x="204100" y="1152475"/>
            <a:ext cx="9035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t>Answer these questions</a:t>
            </a:r>
            <a:endParaRPr b="1" sz="2000"/>
          </a:p>
          <a:p>
            <a:pPr indent="-349250" lvl="0" marL="457200" rtl="0" algn="l">
              <a:spcBef>
                <a:spcPts val="1200"/>
              </a:spcBef>
              <a:spcAft>
                <a:spcPts val="0"/>
              </a:spcAft>
              <a:buClr>
                <a:srgbClr val="FF0000"/>
              </a:buClr>
              <a:buSzPts val="1900"/>
              <a:buChar char="●"/>
            </a:pPr>
            <a:r>
              <a:rPr b="1" lang="en" sz="1900">
                <a:solidFill>
                  <a:srgbClr val="FF0000"/>
                </a:solidFill>
              </a:rPr>
              <a:t>How would you provide evidence that a dog is alive?</a:t>
            </a:r>
            <a:endParaRPr b="1" sz="1900">
              <a:solidFill>
                <a:srgbClr val="FF0000"/>
              </a:solidFill>
            </a:endParaRPr>
          </a:p>
          <a:p>
            <a:pPr indent="-349250" lvl="0" marL="457200" rtl="0" algn="l">
              <a:spcBef>
                <a:spcPts val="0"/>
              </a:spcBef>
              <a:spcAft>
                <a:spcPts val="0"/>
              </a:spcAft>
              <a:buClr>
                <a:srgbClr val="FF9900"/>
              </a:buClr>
              <a:buSzPts val="1900"/>
              <a:buChar char="●"/>
            </a:pPr>
            <a:r>
              <a:rPr b="1" lang="en" sz="1900">
                <a:solidFill>
                  <a:srgbClr val="FF9900"/>
                </a:solidFill>
              </a:rPr>
              <a:t>How would you </a:t>
            </a:r>
            <a:r>
              <a:rPr b="1" lang="en" sz="1900">
                <a:solidFill>
                  <a:srgbClr val="FF9900"/>
                </a:solidFill>
              </a:rPr>
              <a:t>provide</a:t>
            </a:r>
            <a:r>
              <a:rPr b="1" lang="en" sz="1900">
                <a:solidFill>
                  <a:srgbClr val="FF9900"/>
                </a:solidFill>
              </a:rPr>
              <a:t> evidence that a rock is NOT alive?</a:t>
            </a:r>
            <a:endParaRPr b="1" sz="1900">
              <a:solidFill>
                <a:srgbClr val="FF9900"/>
              </a:solidFill>
            </a:endParaRPr>
          </a:p>
          <a:p>
            <a:pPr indent="-342900" lvl="0" marL="457200" rtl="0" algn="l">
              <a:spcBef>
                <a:spcPts val="0"/>
              </a:spcBef>
              <a:spcAft>
                <a:spcPts val="0"/>
              </a:spcAft>
              <a:buSzPts val="1800"/>
              <a:buChar char="●"/>
            </a:pPr>
            <a:r>
              <a:rPr b="1" lang="en" sz="1900">
                <a:solidFill>
                  <a:srgbClr val="38761D"/>
                </a:solidFill>
              </a:rPr>
              <a:t>How would you define “living” or “alive”?</a:t>
            </a:r>
            <a:r>
              <a:rPr b="1" lang="en">
                <a:solidFill>
                  <a:srgbClr val="6AA84F"/>
                </a:solidFill>
              </a:rPr>
              <a:t> </a:t>
            </a:r>
            <a:r>
              <a:rPr lang="en"/>
              <a:t>                                                                                    </a:t>
            </a:r>
            <a:r>
              <a:rPr lang="en" sz="1500"/>
              <a:t>(</a:t>
            </a:r>
            <a:r>
              <a:rPr b="1" i="1" lang="en" sz="1500"/>
              <a:t>Hint: what in essence makes a living thing different from a nonliving thing?</a:t>
            </a:r>
            <a:r>
              <a:rPr lang="en" sz="1500"/>
              <a:t>)</a:t>
            </a:r>
            <a:endParaRPr sz="1500"/>
          </a:p>
          <a:p>
            <a:pPr indent="-349250" lvl="0" marL="457200" rtl="0" algn="l">
              <a:spcBef>
                <a:spcPts val="0"/>
              </a:spcBef>
              <a:spcAft>
                <a:spcPts val="0"/>
              </a:spcAft>
              <a:buClr>
                <a:srgbClr val="0000FF"/>
              </a:buClr>
              <a:buSzPts val="1900"/>
              <a:buChar char="●"/>
            </a:pPr>
            <a:r>
              <a:rPr b="1" lang="en" sz="1900">
                <a:solidFill>
                  <a:srgbClr val="0000FF"/>
                </a:solidFill>
              </a:rPr>
              <a:t>What are the general kinds of living things?</a:t>
            </a:r>
            <a:endParaRPr b="1" sz="1900">
              <a:solidFill>
                <a:srgbClr val="0000FF"/>
              </a:solidFill>
            </a:endParaRPr>
          </a:p>
          <a:p>
            <a:pPr indent="-342900" lvl="2" marL="1371600" rtl="0" algn="l">
              <a:spcBef>
                <a:spcPts val="0"/>
              </a:spcBef>
              <a:spcAft>
                <a:spcPts val="0"/>
              </a:spcAft>
              <a:buClr>
                <a:srgbClr val="9900FF"/>
              </a:buClr>
              <a:buSzPts val="1800"/>
              <a:buChar char="■"/>
            </a:pPr>
            <a:r>
              <a:rPr b="1" lang="en" sz="1800">
                <a:solidFill>
                  <a:srgbClr val="9900FF"/>
                </a:solidFill>
              </a:rPr>
              <a:t>material/natural living things</a:t>
            </a:r>
            <a:endParaRPr b="1" sz="1800">
              <a:solidFill>
                <a:srgbClr val="9900FF"/>
              </a:solidFill>
            </a:endParaRPr>
          </a:p>
          <a:p>
            <a:pPr indent="-342900" lvl="2" marL="1371600" rtl="0" algn="l">
              <a:spcBef>
                <a:spcPts val="0"/>
              </a:spcBef>
              <a:spcAft>
                <a:spcPts val="0"/>
              </a:spcAft>
              <a:buClr>
                <a:srgbClr val="FF00FF"/>
              </a:buClr>
              <a:buSzPts val="1800"/>
              <a:buChar char="■"/>
            </a:pPr>
            <a:r>
              <a:rPr b="1" lang="en" sz="1800">
                <a:solidFill>
                  <a:srgbClr val="FF00FF"/>
                </a:solidFill>
              </a:rPr>
              <a:t>immaterial living things</a:t>
            </a:r>
            <a:endParaRPr b="1" sz="1800">
              <a:solidFill>
                <a:srgbClr val="FF00FF"/>
              </a:solidFill>
            </a:endParaRPr>
          </a:p>
          <a:p>
            <a:pPr indent="-342900" lvl="0" marL="457200" rtl="0" algn="l">
              <a:spcBef>
                <a:spcPts val="0"/>
              </a:spcBef>
              <a:spcAft>
                <a:spcPts val="0"/>
              </a:spcAft>
              <a:buClr>
                <a:schemeClr val="dk1"/>
              </a:buClr>
              <a:buSzPts val="1800"/>
              <a:buChar char="●"/>
            </a:pPr>
            <a:r>
              <a:rPr b="1" lang="en">
                <a:solidFill>
                  <a:schemeClr val="dk1"/>
                </a:solidFill>
              </a:rPr>
              <a:t>Next → partner/group activity: Thomas Aquinas Faculties of the Human Soul </a:t>
            </a:r>
            <a:endParaRPr b="1" sz="18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0" st="0"/>
                                            </p:txEl>
                                          </p:spTgt>
                                        </p:tgtEl>
                                        <p:attrNameLst>
                                          <p:attrName>style.visibility</p:attrName>
                                        </p:attrNameLst>
                                      </p:cBhvr>
                                      <p:to>
                                        <p:strVal val="visible"/>
                                      </p:to>
                                    </p:set>
                                    <p:animEffect filter="fade" transition="in">
                                      <p:cBhvr>
                                        <p:cTn dur="1000"/>
                                        <p:tgtEl>
                                          <p:spTgt spid="1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1" st="1"/>
                                            </p:txEl>
                                          </p:spTgt>
                                        </p:tgtEl>
                                        <p:attrNameLst>
                                          <p:attrName>style.visibility</p:attrName>
                                        </p:attrNameLst>
                                      </p:cBhvr>
                                      <p:to>
                                        <p:strVal val="visible"/>
                                      </p:to>
                                    </p:set>
                                    <p:animEffect filter="fade" transition="in">
                                      <p:cBhvr>
                                        <p:cTn dur="1000"/>
                                        <p:tgtEl>
                                          <p:spTgt spid="1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2" st="2"/>
                                            </p:txEl>
                                          </p:spTgt>
                                        </p:tgtEl>
                                        <p:attrNameLst>
                                          <p:attrName>style.visibility</p:attrName>
                                        </p:attrNameLst>
                                      </p:cBhvr>
                                      <p:to>
                                        <p:strVal val="visible"/>
                                      </p:to>
                                    </p:set>
                                    <p:animEffect filter="fade" transition="in">
                                      <p:cBhvr>
                                        <p:cTn dur="1000"/>
                                        <p:tgtEl>
                                          <p:spTgt spid="1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3" st="3"/>
                                            </p:txEl>
                                          </p:spTgt>
                                        </p:tgtEl>
                                        <p:attrNameLst>
                                          <p:attrName>style.visibility</p:attrName>
                                        </p:attrNameLst>
                                      </p:cBhvr>
                                      <p:to>
                                        <p:strVal val="visible"/>
                                      </p:to>
                                    </p:set>
                                    <p:animEffect filter="fade" transition="in">
                                      <p:cBhvr>
                                        <p:cTn dur="1000"/>
                                        <p:tgtEl>
                                          <p:spTgt spid="1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4" st="4"/>
                                            </p:txEl>
                                          </p:spTgt>
                                        </p:tgtEl>
                                        <p:attrNameLst>
                                          <p:attrName>style.visibility</p:attrName>
                                        </p:attrNameLst>
                                      </p:cBhvr>
                                      <p:to>
                                        <p:strVal val="visible"/>
                                      </p:to>
                                    </p:set>
                                    <p:animEffect filter="fade" transition="in">
                                      <p:cBhvr>
                                        <p:cTn dur="1000"/>
                                        <p:tgtEl>
                                          <p:spTgt spid="15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5" st="5"/>
                                            </p:txEl>
                                          </p:spTgt>
                                        </p:tgtEl>
                                        <p:attrNameLst>
                                          <p:attrName>style.visibility</p:attrName>
                                        </p:attrNameLst>
                                      </p:cBhvr>
                                      <p:to>
                                        <p:strVal val="visible"/>
                                      </p:to>
                                    </p:set>
                                    <p:animEffect filter="fade" transition="in">
                                      <p:cBhvr>
                                        <p:cTn dur="1000"/>
                                        <p:tgtEl>
                                          <p:spTgt spid="15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6" st="6"/>
                                            </p:txEl>
                                          </p:spTgt>
                                        </p:tgtEl>
                                        <p:attrNameLst>
                                          <p:attrName>style.visibility</p:attrName>
                                        </p:attrNameLst>
                                      </p:cBhvr>
                                      <p:to>
                                        <p:strVal val="visible"/>
                                      </p:to>
                                    </p:set>
                                    <p:animEffect filter="fade" transition="in">
                                      <p:cBhvr>
                                        <p:cTn dur="1000"/>
                                        <p:tgtEl>
                                          <p:spTgt spid="15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xEl>
                                              <p:pRg end="7" st="7"/>
                                            </p:txEl>
                                          </p:spTgt>
                                        </p:tgtEl>
                                        <p:attrNameLst>
                                          <p:attrName>style.visibility</p:attrName>
                                        </p:attrNameLst>
                                      </p:cBhvr>
                                      <p:to>
                                        <p:strVal val="visible"/>
                                      </p:to>
                                    </p:set>
                                    <p:animEffect filter="fade" transition="in">
                                      <p:cBhvr>
                                        <p:cTn dur="1000"/>
                                        <p:tgtEl>
                                          <p:spTgt spid="15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276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What is a “faculty”?						</a:t>
            </a:r>
            <a:r>
              <a:rPr b="1" lang="en" sz="2022" u="sng">
                <a:solidFill>
                  <a:schemeClr val="hlink"/>
                </a:solidFill>
                <a:hlinkClick r:id="rId3"/>
              </a:rPr>
              <a:t>2021 link</a:t>
            </a:r>
            <a:r>
              <a:rPr b="1" lang="en" sz="2022"/>
              <a:t> </a:t>
            </a:r>
            <a:r>
              <a:rPr lang="en" sz="2022"/>
              <a:t>interior senses</a:t>
            </a:r>
            <a:endParaRPr sz="2022"/>
          </a:p>
        </p:txBody>
      </p:sp>
      <p:sp>
        <p:nvSpPr>
          <p:cNvPr id="164" name="Google Shape;164;p29"/>
          <p:cNvSpPr txBox="1"/>
          <p:nvPr>
            <p:ph idx="1" type="body"/>
          </p:nvPr>
        </p:nvSpPr>
        <p:spPr>
          <a:xfrm>
            <a:off x="291300" y="784400"/>
            <a:ext cx="8852700" cy="407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0000"/>
              </a:buClr>
              <a:buSzPts val="1800"/>
              <a:buChar char="●"/>
            </a:pPr>
            <a:r>
              <a:rPr b="1" lang="en">
                <a:solidFill>
                  <a:srgbClr val="FF0000"/>
                </a:solidFill>
              </a:rPr>
              <a:t>faculty</a:t>
            </a:r>
            <a:r>
              <a:rPr b="1" lang="en">
                <a:solidFill>
                  <a:srgbClr val="FF0000"/>
                </a:solidFill>
              </a:rPr>
              <a:t> = power = ability to do</a:t>
            </a:r>
            <a:endParaRPr b="1">
              <a:solidFill>
                <a:srgbClr val="FF0000"/>
              </a:solidFill>
            </a:endParaRPr>
          </a:p>
          <a:p>
            <a:pPr indent="-342900" lvl="0" marL="457200" rtl="0" algn="l">
              <a:spcBef>
                <a:spcPts val="0"/>
              </a:spcBef>
              <a:spcAft>
                <a:spcPts val="0"/>
              </a:spcAft>
              <a:buClr>
                <a:srgbClr val="FF9900"/>
              </a:buClr>
              <a:buSzPts val="1800"/>
              <a:buChar char="●"/>
            </a:pPr>
            <a:r>
              <a:rPr b="1" lang="en">
                <a:solidFill>
                  <a:srgbClr val="FF9900"/>
                </a:solidFill>
              </a:rPr>
              <a:t>soul = first actuality of a living thing </a:t>
            </a:r>
            <a:endParaRPr b="1">
              <a:solidFill>
                <a:srgbClr val="FF9900"/>
              </a:solidFill>
            </a:endParaRPr>
          </a:p>
          <a:p>
            <a:pPr indent="-317500" lvl="1" marL="914400" rtl="0" algn="l">
              <a:spcBef>
                <a:spcPts val="0"/>
              </a:spcBef>
              <a:spcAft>
                <a:spcPts val="0"/>
              </a:spcAft>
              <a:buClr>
                <a:srgbClr val="FF9900"/>
              </a:buClr>
              <a:buSzPts val="1400"/>
              <a:buChar char="○"/>
            </a:pPr>
            <a:r>
              <a:rPr b="1" lang="en">
                <a:solidFill>
                  <a:srgbClr val="FF9900"/>
                </a:solidFill>
              </a:rPr>
              <a:t>→ makes it alive</a:t>
            </a:r>
            <a:endParaRPr b="1">
              <a:solidFill>
                <a:srgbClr val="FF9900"/>
              </a:solidFill>
            </a:endParaRPr>
          </a:p>
          <a:p>
            <a:pPr indent="-317500" lvl="1" marL="914400" rtl="0" algn="l">
              <a:spcBef>
                <a:spcPts val="0"/>
              </a:spcBef>
              <a:spcAft>
                <a:spcPts val="0"/>
              </a:spcAft>
              <a:buClr>
                <a:srgbClr val="FF9900"/>
              </a:buClr>
              <a:buSzPts val="1400"/>
              <a:buChar char="○"/>
            </a:pPr>
            <a:r>
              <a:rPr b="1" lang="en">
                <a:solidFill>
                  <a:srgbClr val="FF9900"/>
                </a:solidFill>
              </a:rPr>
              <a:t>source of various powers that support life</a:t>
            </a:r>
            <a:endParaRPr b="1">
              <a:solidFill>
                <a:srgbClr val="FF9900"/>
              </a:solidFill>
            </a:endParaRPr>
          </a:p>
          <a:p>
            <a:pPr indent="-342900" lvl="0" marL="457200" rtl="0" algn="l">
              <a:spcBef>
                <a:spcPts val="0"/>
              </a:spcBef>
              <a:spcAft>
                <a:spcPts val="0"/>
              </a:spcAft>
              <a:buClr>
                <a:srgbClr val="38761D"/>
              </a:buClr>
              <a:buSzPts val="1800"/>
              <a:buChar char="●"/>
            </a:pPr>
            <a:r>
              <a:rPr b="1" lang="en">
                <a:solidFill>
                  <a:srgbClr val="38761D"/>
                </a:solidFill>
              </a:rPr>
              <a:t>vegetative powers </a:t>
            </a:r>
            <a:endParaRPr b="1">
              <a:solidFill>
                <a:srgbClr val="38761D"/>
              </a:solidFill>
            </a:endParaRPr>
          </a:p>
          <a:p>
            <a:pPr indent="-317500" lvl="1" marL="914400" rtl="0" algn="l">
              <a:spcBef>
                <a:spcPts val="0"/>
              </a:spcBef>
              <a:spcAft>
                <a:spcPts val="0"/>
              </a:spcAft>
              <a:buClr>
                <a:srgbClr val="38761D"/>
              </a:buClr>
              <a:buSzPts val="1400"/>
              <a:buChar char="○"/>
            </a:pPr>
            <a:r>
              <a:rPr b="1" lang="en">
                <a:solidFill>
                  <a:srgbClr val="38761D"/>
                </a:solidFill>
              </a:rPr>
              <a:t>the only powers of plants and “lower” life forms</a:t>
            </a:r>
            <a:endParaRPr b="1">
              <a:solidFill>
                <a:srgbClr val="38761D"/>
              </a:solidFill>
            </a:endParaRPr>
          </a:p>
          <a:p>
            <a:pPr indent="-317500" lvl="1" marL="914400" rtl="0" algn="l">
              <a:spcBef>
                <a:spcPts val="0"/>
              </a:spcBef>
              <a:spcAft>
                <a:spcPts val="0"/>
              </a:spcAft>
              <a:buClr>
                <a:srgbClr val="38761D"/>
              </a:buClr>
              <a:buSzPts val="1400"/>
              <a:buChar char="○"/>
            </a:pPr>
            <a:r>
              <a:rPr b="1" lang="en">
                <a:solidFill>
                  <a:srgbClr val="38761D"/>
                </a:solidFill>
              </a:rPr>
              <a:t>also found in animals and humans</a:t>
            </a:r>
            <a:endParaRPr b="1">
              <a:solidFill>
                <a:srgbClr val="38761D"/>
              </a:solidFill>
            </a:endParaRPr>
          </a:p>
          <a:p>
            <a:pPr indent="-317500" lvl="1" marL="914400" rtl="0" algn="l">
              <a:spcBef>
                <a:spcPts val="0"/>
              </a:spcBef>
              <a:spcAft>
                <a:spcPts val="0"/>
              </a:spcAft>
              <a:buClr>
                <a:srgbClr val="38761D"/>
              </a:buClr>
              <a:buSzPts val="1400"/>
              <a:buChar char="○"/>
            </a:pPr>
            <a:r>
              <a:rPr b="1" lang="en">
                <a:solidFill>
                  <a:srgbClr val="38761D"/>
                </a:solidFill>
              </a:rPr>
              <a:t>3 vegetative powers</a:t>
            </a:r>
            <a:endParaRPr b="1">
              <a:solidFill>
                <a:srgbClr val="38761D"/>
              </a:solidFill>
            </a:endParaRPr>
          </a:p>
          <a:p>
            <a:pPr indent="-317500" lvl="2" marL="1371600" rtl="0" algn="l">
              <a:spcBef>
                <a:spcPts val="0"/>
              </a:spcBef>
              <a:spcAft>
                <a:spcPts val="0"/>
              </a:spcAft>
              <a:buClr>
                <a:srgbClr val="3D85C6"/>
              </a:buClr>
              <a:buSzPts val="1400"/>
              <a:buChar char="■"/>
            </a:pPr>
            <a:r>
              <a:rPr b="1" lang="en">
                <a:solidFill>
                  <a:srgbClr val="3D85C6"/>
                </a:solidFill>
              </a:rPr>
              <a:t>nutritive faculty</a:t>
            </a:r>
            <a:endParaRPr b="1">
              <a:solidFill>
                <a:srgbClr val="3D85C6"/>
              </a:solidFill>
            </a:endParaRPr>
          </a:p>
          <a:p>
            <a:pPr indent="-317500" lvl="3" marL="1828800" rtl="0" algn="l">
              <a:spcBef>
                <a:spcPts val="0"/>
              </a:spcBef>
              <a:spcAft>
                <a:spcPts val="0"/>
              </a:spcAft>
              <a:buClr>
                <a:srgbClr val="3D85C6"/>
              </a:buClr>
              <a:buSzPts val="1400"/>
              <a:buChar char="●"/>
            </a:pPr>
            <a:r>
              <a:rPr b="1" lang="en">
                <a:solidFill>
                  <a:srgbClr val="3D85C6"/>
                </a:solidFill>
              </a:rPr>
              <a:t>power of soul whereby the body is preserved in being and quantity </a:t>
            </a:r>
            <a:endParaRPr b="1">
              <a:solidFill>
                <a:srgbClr val="3D85C6"/>
              </a:solidFill>
            </a:endParaRPr>
          </a:p>
          <a:p>
            <a:pPr indent="-317500" lvl="2" marL="1371600" rtl="0" algn="l">
              <a:spcBef>
                <a:spcPts val="0"/>
              </a:spcBef>
              <a:spcAft>
                <a:spcPts val="0"/>
              </a:spcAft>
              <a:buClr>
                <a:srgbClr val="674EA7"/>
              </a:buClr>
              <a:buSzPts val="1400"/>
              <a:buChar char="■"/>
            </a:pPr>
            <a:r>
              <a:rPr b="1" lang="en">
                <a:solidFill>
                  <a:srgbClr val="674EA7"/>
                </a:solidFill>
              </a:rPr>
              <a:t>growing faculty (also called augmentative </a:t>
            </a:r>
            <a:r>
              <a:rPr b="1" lang="en">
                <a:solidFill>
                  <a:srgbClr val="674EA7"/>
                </a:solidFill>
              </a:rPr>
              <a:t>faculty</a:t>
            </a:r>
            <a:r>
              <a:rPr b="1" lang="en">
                <a:solidFill>
                  <a:srgbClr val="674EA7"/>
                </a:solidFill>
              </a:rPr>
              <a:t>)</a:t>
            </a:r>
            <a:endParaRPr b="1">
              <a:solidFill>
                <a:srgbClr val="674EA7"/>
              </a:solidFill>
            </a:endParaRPr>
          </a:p>
          <a:p>
            <a:pPr indent="-317500" lvl="3" marL="1828800" rtl="0" algn="l">
              <a:spcBef>
                <a:spcPts val="0"/>
              </a:spcBef>
              <a:spcAft>
                <a:spcPts val="0"/>
              </a:spcAft>
              <a:buClr>
                <a:srgbClr val="674EA7"/>
              </a:buClr>
              <a:buSzPts val="1400"/>
              <a:buChar char="●"/>
            </a:pPr>
            <a:r>
              <a:rPr b="1" lang="en">
                <a:solidFill>
                  <a:srgbClr val="674EA7"/>
                </a:solidFill>
              </a:rPr>
              <a:t>power of soul where by a body achieves its due quantity</a:t>
            </a:r>
            <a:endParaRPr b="1">
              <a:solidFill>
                <a:srgbClr val="674EA7"/>
              </a:solidFill>
            </a:endParaRPr>
          </a:p>
          <a:p>
            <a:pPr indent="-317500" lvl="2" marL="1371600" rtl="0" algn="l">
              <a:spcBef>
                <a:spcPts val="0"/>
              </a:spcBef>
              <a:spcAft>
                <a:spcPts val="0"/>
              </a:spcAft>
              <a:buClr>
                <a:srgbClr val="A64D79"/>
              </a:buClr>
              <a:buSzPts val="1400"/>
              <a:buChar char="■"/>
            </a:pPr>
            <a:r>
              <a:rPr b="1" lang="en">
                <a:solidFill>
                  <a:srgbClr val="A64D79"/>
                </a:solidFill>
              </a:rPr>
              <a:t>generative faculty</a:t>
            </a:r>
            <a:endParaRPr b="1">
              <a:solidFill>
                <a:srgbClr val="A64D79"/>
              </a:solidFill>
            </a:endParaRPr>
          </a:p>
          <a:p>
            <a:pPr indent="-317500" lvl="3" marL="1828800" rtl="0" algn="l">
              <a:spcBef>
                <a:spcPts val="0"/>
              </a:spcBef>
              <a:spcAft>
                <a:spcPts val="0"/>
              </a:spcAft>
              <a:buClr>
                <a:srgbClr val="A64D79"/>
              </a:buClr>
              <a:buSzPts val="1400"/>
              <a:buChar char="●"/>
            </a:pPr>
            <a:r>
              <a:rPr b="1" lang="en">
                <a:solidFill>
                  <a:srgbClr val="A64D79"/>
                </a:solidFill>
              </a:rPr>
              <a:t>power of soul whereby a new body comes into being</a:t>
            </a:r>
            <a:endParaRPr b="1">
              <a:solidFill>
                <a:srgbClr val="A64D7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5" st="5"/>
                                            </p:txEl>
                                          </p:spTgt>
                                        </p:tgtEl>
                                        <p:attrNameLst>
                                          <p:attrName>style.visibility</p:attrName>
                                        </p:attrNameLst>
                                      </p:cBhvr>
                                      <p:to>
                                        <p:strVal val="visible"/>
                                      </p:to>
                                    </p:set>
                                    <p:animEffect filter="fade" transition="in">
                                      <p:cBhvr>
                                        <p:cTn dur="1000"/>
                                        <p:tgtEl>
                                          <p:spTgt spid="16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6" st="6"/>
                                            </p:txEl>
                                          </p:spTgt>
                                        </p:tgtEl>
                                        <p:attrNameLst>
                                          <p:attrName>style.visibility</p:attrName>
                                        </p:attrNameLst>
                                      </p:cBhvr>
                                      <p:to>
                                        <p:strVal val="visible"/>
                                      </p:to>
                                    </p:set>
                                    <p:animEffect filter="fade" transition="in">
                                      <p:cBhvr>
                                        <p:cTn dur="1000"/>
                                        <p:tgtEl>
                                          <p:spTgt spid="16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7" st="7"/>
                                            </p:txEl>
                                          </p:spTgt>
                                        </p:tgtEl>
                                        <p:attrNameLst>
                                          <p:attrName>style.visibility</p:attrName>
                                        </p:attrNameLst>
                                      </p:cBhvr>
                                      <p:to>
                                        <p:strVal val="visible"/>
                                      </p:to>
                                    </p:set>
                                    <p:animEffect filter="fade" transition="in">
                                      <p:cBhvr>
                                        <p:cTn dur="1000"/>
                                        <p:tgtEl>
                                          <p:spTgt spid="16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8" st="8"/>
                                            </p:txEl>
                                          </p:spTgt>
                                        </p:tgtEl>
                                        <p:attrNameLst>
                                          <p:attrName>style.visibility</p:attrName>
                                        </p:attrNameLst>
                                      </p:cBhvr>
                                      <p:to>
                                        <p:strVal val="visible"/>
                                      </p:to>
                                    </p:set>
                                    <p:animEffect filter="fade" transition="in">
                                      <p:cBhvr>
                                        <p:cTn dur="1000"/>
                                        <p:tgtEl>
                                          <p:spTgt spid="16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9" st="9"/>
                                            </p:txEl>
                                          </p:spTgt>
                                        </p:tgtEl>
                                        <p:attrNameLst>
                                          <p:attrName>style.visibility</p:attrName>
                                        </p:attrNameLst>
                                      </p:cBhvr>
                                      <p:to>
                                        <p:strVal val="visible"/>
                                      </p:to>
                                    </p:set>
                                    <p:animEffect filter="fade" transition="in">
                                      <p:cBhvr>
                                        <p:cTn dur="1000"/>
                                        <p:tgtEl>
                                          <p:spTgt spid="16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0" st="10"/>
                                            </p:txEl>
                                          </p:spTgt>
                                        </p:tgtEl>
                                        <p:attrNameLst>
                                          <p:attrName>style.visibility</p:attrName>
                                        </p:attrNameLst>
                                      </p:cBhvr>
                                      <p:to>
                                        <p:strVal val="visible"/>
                                      </p:to>
                                    </p:set>
                                    <p:animEffect filter="fade" transition="in">
                                      <p:cBhvr>
                                        <p:cTn dur="1000"/>
                                        <p:tgtEl>
                                          <p:spTgt spid="16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1" st="11"/>
                                            </p:txEl>
                                          </p:spTgt>
                                        </p:tgtEl>
                                        <p:attrNameLst>
                                          <p:attrName>style.visibility</p:attrName>
                                        </p:attrNameLst>
                                      </p:cBhvr>
                                      <p:to>
                                        <p:strVal val="visible"/>
                                      </p:to>
                                    </p:set>
                                    <p:animEffect filter="fade" transition="in">
                                      <p:cBhvr>
                                        <p:cTn dur="1000"/>
                                        <p:tgtEl>
                                          <p:spTgt spid="16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2" st="12"/>
                                            </p:txEl>
                                          </p:spTgt>
                                        </p:tgtEl>
                                        <p:attrNameLst>
                                          <p:attrName>style.visibility</p:attrName>
                                        </p:attrNameLst>
                                      </p:cBhvr>
                                      <p:to>
                                        <p:strVal val="visible"/>
                                      </p:to>
                                    </p:set>
                                    <p:animEffect filter="fade" transition="in">
                                      <p:cBhvr>
                                        <p:cTn dur="1000"/>
                                        <p:tgtEl>
                                          <p:spTgt spid="16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3" st="13"/>
                                            </p:txEl>
                                          </p:spTgt>
                                        </p:tgtEl>
                                        <p:attrNameLst>
                                          <p:attrName>style.visibility</p:attrName>
                                        </p:attrNameLst>
                                      </p:cBhvr>
                                      <p:to>
                                        <p:strVal val="visible"/>
                                      </p:to>
                                    </p:set>
                                    <p:animEffect filter="fade" transition="in">
                                      <p:cBhvr>
                                        <p:cTn dur="1000"/>
                                        <p:tgtEl>
                                          <p:spTgt spid="16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 Humans, Animals, Memory and Understanding video assignment/worksheet</a:t>
            </a:r>
            <a:endParaRPr/>
          </a:p>
        </p:txBody>
      </p:sp>
      <p:sp>
        <p:nvSpPr>
          <p:cNvPr id="170" name="Google Shape;170;p30"/>
          <p:cNvSpPr txBox="1"/>
          <p:nvPr>
            <p:ph idx="1" type="body"/>
          </p:nvPr>
        </p:nvSpPr>
        <p:spPr>
          <a:xfrm>
            <a:off x="311700" y="1619625"/>
            <a:ext cx="8520600" cy="2949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worksheet → handed out in class or print from Moodle Link in class calendar</a:t>
            </a:r>
            <a:endParaRPr/>
          </a:p>
          <a:p>
            <a:pPr indent="-342900" lvl="0" marL="457200" rtl="0" algn="l">
              <a:spcBef>
                <a:spcPts val="0"/>
              </a:spcBef>
              <a:spcAft>
                <a:spcPts val="0"/>
              </a:spcAft>
              <a:buSzPts val="1800"/>
              <a:buChar char="●"/>
            </a:pPr>
            <a:r>
              <a:rPr lang="en"/>
              <a:t>follow instructions on the worksheet: DO THINGS IN ORDER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title"/>
          </p:nvPr>
        </p:nvSpPr>
        <p:spPr>
          <a:xfrm>
            <a:off x="184175" y="445025"/>
            <a:ext cx="8800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differences between other animals and man?</a:t>
            </a:r>
            <a:endParaRPr/>
          </a:p>
        </p:txBody>
      </p:sp>
      <p:sp>
        <p:nvSpPr>
          <p:cNvPr id="176" name="Google Shape;176;p31"/>
          <p:cNvSpPr txBox="1"/>
          <p:nvPr>
            <p:ph idx="1" type="body"/>
          </p:nvPr>
        </p:nvSpPr>
        <p:spPr>
          <a:xfrm>
            <a:off x="184200" y="1152475"/>
            <a:ext cx="8800500" cy="37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rgbClr val="FF0000"/>
                </a:solidFill>
              </a:rPr>
              <a:t>Using Aquinas Faculties of Human Soul worksheet from yesterday…</a:t>
            </a:r>
            <a:endParaRPr b="1" sz="2000">
              <a:solidFill>
                <a:srgbClr val="FF0000"/>
              </a:solidFill>
            </a:endParaRPr>
          </a:p>
          <a:p>
            <a:pPr indent="-355600" lvl="0" marL="457200" rtl="0" algn="l">
              <a:spcBef>
                <a:spcPts val="0"/>
              </a:spcBef>
              <a:spcAft>
                <a:spcPts val="0"/>
              </a:spcAft>
              <a:buClr>
                <a:srgbClr val="FF9900"/>
              </a:buClr>
              <a:buSzPts val="2000"/>
              <a:buChar char="●"/>
            </a:pPr>
            <a:r>
              <a:rPr b="1" lang="en" sz="2000">
                <a:solidFill>
                  <a:srgbClr val="FF9900"/>
                </a:solidFill>
              </a:rPr>
              <a:t>Do animals have all the same powers as humans?</a:t>
            </a:r>
            <a:endParaRPr b="1" sz="2000">
              <a:solidFill>
                <a:srgbClr val="FF9900"/>
              </a:solidFill>
            </a:endParaRPr>
          </a:p>
          <a:p>
            <a:pPr indent="-355600" lvl="0" marL="457200" rtl="0" algn="l">
              <a:spcBef>
                <a:spcPts val="0"/>
              </a:spcBef>
              <a:spcAft>
                <a:spcPts val="0"/>
              </a:spcAft>
              <a:buClr>
                <a:srgbClr val="38761D"/>
              </a:buClr>
              <a:buSzPts val="2000"/>
              <a:buChar char="●"/>
            </a:pPr>
            <a:r>
              <a:rPr b="1" lang="en" sz="2000">
                <a:solidFill>
                  <a:srgbClr val="38761D"/>
                </a:solidFill>
              </a:rPr>
              <a:t>If not, which are lacking? Do all animals have all the other powers?</a:t>
            </a:r>
            <a:endParaRPr b="1" sz="2000">
              <a:solidFill>
                <a:srgbClr val="38761D"/>
              </a:solidFill>
            </a:endParaRPr>
          </a:p>
          <a:p>
            <a:pPr indent="0" lvl="0" marL="0" rtl="0" algn="l">
              <a:spcBef>
                <a:spcPts val="0"/>
              </a:spcBef>
              <a:spcAft>
                <a:spcPts val="0"/>
              </a:spcAft>
              <a:buNone/>
            </a:pPr>
            <a:r>
              <a:t/>
            </a:r>
            <a:endParaRPr b="1" sz="2000">
              <a:solidFill>
                <a:srgbClr val="38761D"/>
              </a:solidFill>
            </a:endParaRPr>
          </a:p>
          <a:p>
            <a:pPr indent="0" lvl="0" marL="0" rtl="0" algn="l">
              <a:spcBef>
                <a:spcPts val="0"/>
              </a:spcBef>
              <a:spcAft>
                <a:spcPts val="0"/>
              </a:spcAft>
              <a:buNone/>
            </a:pPr>
            <a:r>
              <a:t/>
            </a:r>
            <a:endParaRPr b="1" sz="2000">
              <a:solidFill>
                <a:srgbClr val="38761D"/>
              </a:solidFill>
            </a:endParaRPr>
          </a:p>
          <a:p>
            <a:pPr indent="0" lvl="0" marL="0" rtl="0" algn="l">
              <a:spcBef>
                <a:spcPts val="0"/>
              </a:spcBef>
              <a:spcAft>
                <a:spcPts val="0"/>
              </a:spcAft>
              <a:buNone/>
            </a:pPr>
            <a:r>
              <a:t/>
            </a:r>
            <a:endParaRPr b="1" sz="2000">
              <a:solidFill>
                <a:srgbClr val="38761D"/>
              </a:solidFill>
            </a:endParaRPr>
          </a:p>
          <a:p>
            <a:pPr indent="0" lvl="0" marL="0" rtl="0" algn="l">
              <a:spcBef>
                <a:spcPts val="0"/>
              </a:spcBef>
              <a:spcAft>
                <a:spcPts val="0"/>
              </a:spcAft>
              <a:buNone/>
            </a:pPr>
            <a:r>
              <a:t/>
            </a:r>
            <a:endParaRPr b="1" sz="2000">
              <a:solidFill>
                <a:srgbClr val="38761D"/>
              </a:solidFill>
            </a:endParaRPr>
          </a:p>
          <a:p>
            <a:pPr indent="0" lvl="0" marL="0" rtl="0" algn="l">
              <a:spcBef>
                <a:spcPts val="0"/>
              </a:spcBef>
              <a:spcAft>
                <a:spcPts val="0"/>
              </a:spcAft>
              <a:buNone/>
            </a:pPr>
            <a:r>
              <a:t/>
            </a:r>
            <a:endParaRPr b="1" sz="2000">
              <a:solidFill>
                <a:srgbClr val="38761D"/>
              </a:solidFill>
            </a:endParaRPr>
          </a:p>
          <a:p>
            <a:pPr indent="-355600" lvl="0" marL="457200" rtl="0" algn="l">
              <a:spcBef>
                <a:spcPts val="0"/>
              </a:spcBef>
              <a:spcAft>
                <a:spcPts val="0"/>
              </a:spcAft>
              <a:buClr>
                <a:srgbClr val="0000FF"/>
              </a:buClr>
              <a:buSzPts val="2000"/>
              <a:buChar char="●"/>
            </a:pPr>
            <a:r>
              <a:rPr b="1" lang="en" sz="2000">
                <a:solidFill>
                  <a:srgbClr val="0000FF"/>
                </a:solidFill>
              </a:rPr>
              <a:t>Reactions to Humans, Animals, Memory and Understanding assignment</a:t>
            </a:r>
            <a:endParaRPr/>
          </a:p>
        </p:txBody>
      </p:sp>
      <p:pic>
        <p:nvPicPr>
          <p:cNvPr id="177" name="Google Shape;177;p31"/>
          <p:cNvPicPr preferRelativeResize="0"/>
          <p:nvPr/>
        </p:nvPicPr>
        <p:blipFill>
          <a:blip r:embed="rId3">
            <a:alphaModFix/>
          </a:blip>
          <a:stretch>
            <a:fillRect/>
          </a:stretch>
        </p:blipFill>
        <p:spPr>
          <a:xfrm>
            <a:off x="772224" y="2362450"/>
            <a:ext cx="2357425" cy="1568775"/>
          </a:xfrm>
          <a:prstGeom prst="rect">
            <a:avLst/>
          </a:prstGeom>
          <a:noFill/>
          <a:ln>
            <a:noFill/>
          </a:ln>
        </p:spPr>
      </p:pic>
      <p:pic>
        <p:nvPicPr>
          <p:cNvPr id="178" name="Google Shape;178;p31"/>
          <p:cNvPicPr preferRelativeResize="0"/>
          <p:nvPr/>
        </p:nvPicPr>
        <p:blipFill>
          <a:blip r:embed="rId4">
            <a:alphaModFix/>
          </a:blip>
          <a:stretch>
            <a:fillRect/>
          </a:stretch>
        </p:blipFill>
        <p:spPr>
          <a:xfrm>
            <a:off x="3306550" y="2610438"/>
            <a:ext cx="1907174" cy="1072800"/>
          </a:xfrm>
          <a:prstGeom prst="rect">
            <a:avLst/>
          </a:prstGeom>
          <a:noFill/>
          <a:ln>
            <a:noFill/>
          </a:ln>
        </p:spPr>
      </p:pic>
      <p:pic>
        <p:nvPicPr>
          <p:cNvPr id="179" name="Google Shape;179;p31"/>
          <p:cNvPicPr preferRelativeResize="0"/>
          <p:nvPr/>
        </p:nvPicPr>
        <p:blipFill>
          <a:blip r:embed="rId5">
            <a:alphaModFix/>
          </a:blip>
          <a:stretch>
            <a:fillRect/>
          </a:stretch>
        </p:blipFill>
        <p:spPr>
          <a:xfrm>
            <a:off x="5449324" y="2410701"/>
            <a:ext cx="2102651" cy="14722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0" st="0"/>
                                            </p:txEl>
                                          </p:spTgt>
                                        </p:tgtEl>
                                        <p:attrNameLst>
                                          <p:attrName>style.visibility</p:attrName>
                                        </p:attrNameLst>
                                      </p:cBhvr>
                                      <p:to>
                                        <p:strVal val="visible"/>
                                      </p:to>
                                    </p:set>
                                    <p:animEffect filter="fade" transition="in">
                                      <p:cBhvr>
                                        <p:cTn dur="1000"/>
                                        <p:tgtEl>
                                          <p:spTgt spid="1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1" st="1"/>
                                            </p:txEl>
                                          </p:spTgt>
                                        </p:tgtEl>
                                        <p:attrNameLst>
                                          <p:attrName>style.visibility</p:attrName>
                                        </p:attrNameLst>
                                      </p:cBhvr>
                                      <p:to>
                                        <p:strVal val="visible"/>
                                      </p:to>
                                    </p:set>
                                    <p:animEffect filter="fade" transition="in">
                                      <p:cBhvr>
                                        <p:cTn dur="1000"/>
                                        <p:tgtEl>
                                          <p:spTgt spid="1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2" st="2"/>
                                            </p:txEl>
                                          </p:spTgt>
                                        </p:tgtEl>
                                        <p:attrNameLst>
                                          <p:attrName>style.visibility</p:attrName>
                                        </p:attrNameLst>
                                      </p:cBhvr>
                                      <p:to>
                                        <p:strVal val="visible"/>
                                      </p:to>
                                    </p:set>
                                    <p:animEffect filter="fade" transition="in">
                                      <p:cBhvr>
                                        <p:cTn dur="1000"/>
                                        <p:tgtEl>
                                          <p:spTgt spid="1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3" st="3"/>
                                            </p:txEl>
                                          </p:spTgt>
                                        </p:tgtEl>
                                        <p:attrNameLst>
                                          <p:attrName>style.visibility</p:attrName>
                                        </p:attrNameLst>
                                      </p:cBhvr>
                                      <p:to>
                                        <p:strVal val="visible"/>
                                      </p:to>
                                    </p:set>
                                    <p:animEffect filter="fade" transition="in">
                                      <p:cBhvr>
                                        <p:cTn dur="1000"/>
                                        <p:tgtEl>
                                          <p:spTgt spid="1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4" st="4"/>
                                            </p:txEl>
                                          </p:spTgt>
                                        </p:tgtEl>
                                        <p:attrNameLst>
                                          <p:attrName>style.visibility</p:attrName>
                                        </p:attrNameLst>
                                      </p:cBhvr>
                                      <p:to>
                                        <p:strVal val="visible"/>
                                      </p:to>
                                    </p:set>
                                    <p:animEffect filter="fade" transition="in">
                                      <p:cBhvr>
                                        <p:cTn dur="1000"/>
                                        <p:tgtEl>
                                          <p:spTgt spid="1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5" st="5"/>
                                            </p:txEl>
                                          </p:spTgt>
                                        </p:tgtEl>
                                        <p:attrNameLst>
                                          <p:attrName>style.visibility</p:attrName>
                                        </p:attrNameLst>
                                      </p:cBhvr>
                                      <p:to>
                                        <p:strVal val="visible"/>
                                      </p:to>
                                    </p:set>
                                    <p:animEffect filter="fade" transition="in">
                                      <p:cBhvr>
                                        <p:cTn dur="1000"/>
                                        <p:tgtEl>
                                          <p:spTgt spid="1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6" st="6"/>
                                            </p:txEl>
                                          </p:spTgt>
                                        </p:tgtEl>
                                        <p:attrNameLst>
                                          <p:attrName>style.visibility</p:attrName>
                                        </p:attrNameLst>
                                      </p:cBhvr>
                                      <p:to>
                                        <p:strVal val="visible"/>
                                      </p:to>
                                    </p:set>
                                    <p:animEffect filter="fade" transition="in">
                                      <p:cBhvr>
                                        <p:cTn dur="1000"/>
                                        <p:tgtEl>
                                          <p:spTgt spid="17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7" st="7"/>
                                            </p:txEl>
                                          </p:spTgt>
                                        </p:tgtEl>
                                        <p:attrNameLst>
                                          <p:attrName>style.visibility</p:attrName>
                                        </p:attrNameLst>
                                      </p:cBhvr>
                                      <p:to>
                                        <p:strVal val="visible"/>
                                      </p:to>
                                    </p:set>
                                    <p:animEffect filter="fade" transition="in">
                                      <p:cBhvr>
                                        <p:cTn dur="1000"/>
                                        <p:tgtEl>
                                          <p:spTgt spid="17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xEl>
                                              <p:pRg end="8" st="8"/>
                                            </p:txEl>
                                          </p:spTgt>
                                        </p:tgtEl>
                                        <p:attrNameLst>
                                          <p:attrName>style.visibility</p:attrName>
                                        </p:attrNameLst>
                                      </p:cBhvr>
                                      <p:to>
                                        <p:strVal val="visible"/>
                                      </p:to>
                                    </p:set>
                                    <p:animEffect filter="fade" transition="in">
                                      <p:cBhvr>
                                        <p:cTn dur="1000"/>
                                        <p:tgtEl>
                                          <p:spTgt spid="17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38761D"/>
                </a:solidFill>
              </a:rPr>
              <a:t>What powers/faculties to plants have?</a:t>
            </a:r>
            <a:endParaRPr>
              <a:solidFill>
                <a:srgbClr val="38761D"/>
              </a:solidFill>
            </a:endParaRPr>
          </a:p>
        </p:txBody>
      </p:sp>
      <p:sp>
        <p:nvSpPr>
          <p:cNvPr id="185" name="Google Shape;185;p32"/>
          <p:cNvSpPr txBox="1"/>
          <p:nvPr>
            <p:ph idx="1" type="body"/>
          </p:nvPr>
        </p:nvSpPr>
        <p:spPr>
          <a:xfrm>
            <a:off x="4666000" y="3932825"/>
            <a:ext cx="4260300" cy="717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b="1" lang="en">
                <a:solidFill>
                  <a:srgbClr val="783F04"/>
                </a:solidFill>
              </a:rPr>
              <a:t>What about the other kinds of natural living things we identified yesterday?</a:t>
            </a:r>
            <a:endParaRPr b="1">
              <a:solidFill>
                <a:srgbClr val="783F04"/>
              </a:solidFill>
            </a:endParaRPr>
          </a:p>
        </p:txBody>
      </p:sp>
      <p:pic>
        <p:nvPicPr>
          <p:cNvPr id="186" name="Google Shape;186;p32"/>
          <p:cNvPicPr preferRelativeResize="0"/>
          <p:nvPr/>
        </p:nvPicPr>
        <p:blipFill>
          <a:blip r:embed="rId3">
            <a:alphaModFix/>
          </a:blip>
          <a:stretch>
            <a:fillRect/>
          </a:stretch>
        </p:blipFill>
        <p:spPr>
          <a:xfrm>
            <a:off x="469025" y="1234125"/>
            <a:ext cx="4022600" cy="3013075"/>
          </a:xfrm>
          <a:prstGeom prst="rect">
            <a:avLst/>
          </a:prstGeom>
          <a:noFill/>
          <a:ln>
            <a:noFill/>
          </a:ln>
        </p:spPr>
      </p:pic>
      <p:pic>
        <p:nvPicPr>
          <p:cNvPr id="187" name="Google Shape;187;p32"/>
          <p:cNvPicPr preferRelativeResize="0"/>
          <p:nvPr/>
        </p:nvPicPr>
        <p:blipFill>
          <a:blip r:embed="rId4">
            <a:alphaModFix/>
          </a:blip>
          <a:stretch>
            <a:fillRect/>
          </a:stretch>
        </p:blipFill>
        <p:spPr>
          <a:xfrm>
            <a:off x="4666000" y="1234125"/>
            <a:ext cx="2436925" cy="1625400"/>
          </a:xfrm>
          <a:prstGeom prst="rect">
            <a:avLst/>
          </a:prstGeom>
          <a:noFill/>
          <a:ln>
            <a:noFill/>
          </a:ln>
        </p:spPr>
      </p:pic>
      <p:pic>
        <p:nvPicPr>
          <p:cNvPr id="188" name="Google Shape;188;p32"/>
          <p:cNvPicPr preferRelativeResize="0"/>
          <p:nvPr/>
        </p:nvPicPr>
        <p:blipFill>
          <a:blip r:embed="rId5">
            <a:alphaModFix/>
          </a:blip>
          <a:stretch>
            <a:fillRect/>
          </a:stretch>
        </p:blipFill>
        <p:spPr>
          <a:xfrm>
            <a:off x="7277300" y="1234125"/>
            <a:ext cx="1269864" cy="1625400"/>
          </a:xfrm>
          <a:prstGeom prst="rect">
            <a:avLst/>
          </a:prstGeom>
          <a:noFill/>
          <a:ln>
            <a:noFill/>
          </a:ln>
        </p:spPr>
      </p:pic>
      <p:pic>
        <p:nvPicPr>
          <p:cNvPr id="189" name="Google Shape;189;p32"/>
          <p:cNvPicPr preferRelativeResize="0"/>
          <p:nvPr/>
        </p:nvPicPr>
        <p:blipFill rotWithShape="1">
          <a:blip r:embed="rId6">
            <a:alphaModFix/>
          </a:blip>
          <a:srcRect b="0" l="0" r="0" t="32478"/>
          <a:stretch/>
        </p:blipFill>
        <p:spPr>
          <a:xfrm>
            <a:off x="5480300" y="3002812"/>
            <a:ext cx="2436925" cy="930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t>What powers/faculties do Angels have?</a:t>
            </a:r>
            <a:endParaRPr b="1" sz="2220"/>
          </a:p>
        </p:txBody>
      </p:sp>
      <p:pic>
        <p:nvPicPr>
          <p:cNvPr id="195" name="Google Shape;195;p33"/>
          <p:cNvPicPr preferRelativeResize="0"/>
          <p:nvPr/>
        </p:nvPicPr>
        <p:blipFill>
          <a:blip r:embed="rId3">
            <a:alphaModFix/>
          </a:blip>
          <a:stretch>
            <a:fillRect/>
          </a:stretch>
        </p:blipFill>
        <p:spPr>
          <a:xfrm>
            <a:off x="5821625" y="315713"/>
            <a:ext cx="2750875" cy="4103869"/>
          </a:xfrm>
          <a:prstGeom prst="rect">
            <a:avLst/>
          </a:prstGeom>
          <a:noFill/>
          <a:ln>
            <a:noFill/>
          </a:ln>
        </p:spPr>
      </p:pic>
      <p:pic>
        <p:nvPicPr>
          <p:cNvPr id="196" name="Google Shape;196;p33"/>
          <p:cNvPicPr preferRelativeResize="0"/>
          <p:nvPr/>
        </p:nvPicPr>
        <p:blipFill>
          <a:blip r:embed="rId4">
            <a:alphaModFix/>
          </a:blip>
          <a:stretch>
            <a:fillRect/>
          </a:stretch>
        </p:blipFill>
        <p:spPr>
          <a:xfrm>
            <a:off x="1006810" y="1017724"/>
            <a:ext cx="3565191" cy="3484951"/>
          </a:xfrm>
          <a:prstGeom prst="rect">
            <a:avLst/>
          </a:prstGeom>
          <a:noFill/>
          <a:ln>
            <a:noFill/>
          </a:ln>
        </p:spPr>
      </p:pic>
      <p:sp>
        <p:nvSpPr>
          <p:cNvPr id="197" name="Google Shape;197;p33"/>
          <p:cNvSpPr txBox="1"/>
          <p:nvPr>
            <p:ph type="title"/>
          </p:nvPr>
        </p:nvSpPr>
        <p:spPr>
          <a:xfrm>
            <a:off x="409650" y="45708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 sz="2220"/>
              <a:t>Are angels alive? Will we study angels in Biology?</a:t>
            </a:r>
            <a:endParaRPr b="1" sz="222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and Matter</a:t>
            </a:r>
            <a:endParaRPr/>
          </a:p>
        </p:txBody>
      </p:sp>
      <p:sp>
        <p:nvSpPr>
          <p:cNvPr id="71" name="Google Shape;7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Form and Matter (Aquinas 101) - Fr. James Brent, O.P.&#10;&#10;For readings, podcasts, and more videos like this, go to http://www.Aquinas101.com. While you’re there, be sure to sign up for one of our free video courses on Aquinas. And don’t forget to like and share with your friends, because it matters what you think!&#10;&#10;Subscribe to our channel here:&#10;https://www.youtube.com/c/TheThomisticInstitute?sub_confirmation=1&#10;&#10;Stay connected on social media:&#10;https://www.facebook.com/ThomisticInstitute&#10;https://www.instagram.com/thomisticinstitute&#10;https://twitter.com/thomisticInst&#10;&#10;Visit us at: https://thomisticinstitute.org/" id="72" name="Google Shape;72;p16" title="Form and Matter (Aquinas 101)">
            <a:hlinkClick r:id="rId3"/>
          </p:cNvPr>
          <p:cNvPicPr preferRelativeResize="0"/>
          <p:nvPr/>
        </p:nvPicPr>
        <p:blipFill>
          <a:blip r:embed="rId4">
            <a:alphaModFix/>
          </a:blip>
          <a:stretch>
            <a:fillRect/>
          </a:stretch>
        </p:blipFill>
        <p:spPr>
          <a:xfrm>
            <a:off x="2286000" y="114617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Next…Levels of Organization in Biology  A&amp;R p16-19</a:t>
            </a:r>
            <a:endParaRPr/>
          </a:p>
        </p:txBody>
      </p:sp>
      <p:pic>
        <p:nvPicPr>
          <p:cNvPr id="203" name="Google Shape;203;p34"/>
          <p:cNvPicPr preferRelativeResize="0"/>
          <p:nvPr/>
        </p:nvPicPr>
        <p:blipFill rotWithShape="1">
          <a:blip r:embed="rId3">
            <a:alphaModFix/>
          </a:blip>
          <a:srcRect b="0" l="0" r="0" t="7706"/>
          <a:stretch/>
        </p:blipFill>
        <p:spPr>
          <a:xfrm>
            <a:off x="1109725" y="1123463"/>
            <a:ext cx="6346976" cy="3207100"/>
          </a:xfrm>
          <a:prstGeom prst="rect">
            <a:avLst/>
          </a:prstGeom>
          <a:noFill/>
          <a:ln>
            <a:noFill/>
          </a:ln>
        </p:spPr>
      </p:pic>
      <p:sp>
        <p:nvSpPr>
          <p:cNvPr id="204" name="Google Shape;204;p34"/>
          <p:cNvSpPr txBox="1"/>
          <p:nvPr/>
        </p:nvSpPr>
        <p:spPr>
          <a:xfrm>
            <a:off x="707575" y="4436300"/>
            <a:ext cx="759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Source: http://legacy.hopkinsville.kctcs.edu/instructors/Jason-Arnold/VLI/m1science/m1science2.html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1046475" y="213700"/>
            <a:ext cx="334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Great Chain of Being</a:t>
            </a:r>
            <a:endParaRPr/>
          </a:p>
        </p:txBody>
      </p:sp>
      <p:sp>
        <p:nvSpPr>
          <p:cNvPr id="210" name="Google Shape;210;p35"/>
          <p:cNvSpPr txBox="1"/>
          <p:nvPr>
            <p:ph idx="1" type="body"/>
          </p:nvPr>
        </p:nvSpPr>
        <p:spPr>
          <a:xfrm>
            <a:off x="189825" y="786400"/>
            <a:ext cx="5061900" cy="4122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hierarchy of living beings</a:t>
            </a:r>
            <a:endParaRPr/>
          </a:p>
          <a:p>
            <a:pPr indent="-342900" lvl="0" marL="457200" rtl="0" algn="l">
              <a:spcBef>
                <a:spcPts val="0"/>
              </a:spcBef>
              <a:spcAft>
                <a:spcPts val="0"/>
              </a:spcAft>
              <a:buSzPts val="1800"/>
              <a:buChar char="●"/>
            </a:pPr>
            <a:r>
              <a:rPr lang="en"/>
              <a:t>souls have more powers </a:t>
            </a:r>
            <a:r>
              <a:rPr lang="en"/>
              <a:t>going</a:t>
            </a:r>
            <a:r>
              <a:rPr lang="en"/>
              <a:t> up chain</a:t>
            </a:r>
            <a:endParaRPr/>
          </a:p>
          <a:p>
            <a:pPr indent="-342900" lvl="0" marL="457200" rtl="0" algn="l">
              <a:spcBef>
                <a:spcPts val="0"/>
              </a:spcBef>
              <a:spcAft>
                <a:spcPts val="0"/>
              </a:spcAft>
              <a:buSzPts val="1800"/>
              <a:buChar char="●"/>
            </a:pPr>
            <a:r>
              <a:rPr lang="en"/>
              <a:t>first developed by Aristotle and Plato</a:t>
            </a:r>
            <a:endParaRPr/>
          </a:p>
          <a:p>
            <a:pPr indent="-342900" lvl="0" marL="457200" rtl="0" algn="l">
              <a:spcBef>
                <a:spcPts val="0"/>
              </a:spcBef>
              <a:spcAft>
                <a:spcPts val="0"/>
              </a:spcAft>
              <a:buSzPts val="1800"/>
              <a:buChar char="●"/>
            </a:pPr>
            <a:r>
              <a:rPr lang="en"/>
              <a:t>further developed by the </a:t>
            </a:r>
            <a:r>
              <a:rPr lang="en"/>
              <a:t>Scholastics</a:t>
            </a:r>
            <a:r>
              <a:rPr lang="en"/>
              <a:t> →  include angels and God</a:t>
            </a:r>
            <a:endParaRPr/>
          </a:p>
          <a:p>
            <a:pPr indent="-342900" lvl="0" marL="457200" rtl="0" algn="l">
              <a:spcBef>
                <a:spcPts val="0"/>
              </a:spcBef>
              <a:spcAft>
                <a:spcPts val="0"/>
              </a:spcAft>
              <a:buSzPts val="1800"/>
              <a:buChar char="●"/>
            </a:pPr>
            <a:r>
              <a:rPr lang="en"/>
              <a:t>scientific </a:t>
            </a:r>
            <a:r>
              <a:rPr lang="en"/>
              <a:t>materialism                                                 → more predominant                                                 → idea of soul fell out of favor</a:t>
            </a:r>
            <a:endParaRPr/>
          </a:p>
          <a:p>
            <a:pPr indent="-342900" lvl="0" marL="457200" rtl="0" algn="l">
              <a:spcBef>
                <a:spcPts val="0"/>
              </a:spcBef>
              <a:spcAft>
                <a:spcPts val="0"/>
              </a:spcAft>
              <a:buSzPts val="1800"/>
              <a:buChar char="●"/>
            </a:pPr>
            <a:r>
              <a:rPr lang="en"/>
              <a:t>Catholic Theology                                                   → all living things have a soul                                   → the soul is the formal cause of the body</a:t>
            </a:r>
            <a:r>
              <a:rPr lang="en"/>
              <a:t> </a:t>
            </a:r>
            <a:endParaRPr/>
          </a:p>
        </p:txBody>
      </p:sp>
      <p:pic>
        <p:nvPicPr>
          <p:cNvPr id="211" name="Google Shape;211;p35"/>
          <p:cNvPicPr preferRelativeResize="0"/>
          <p:nvPr/>
        </p:nvPicPr>
        <p:blipFill>
          <a:blip r:embed="rId3">
            <a:alphaModFix/>
          </a:blip>
          <a:stretch>
            <a:fillRect/>
          </a:stretch>
        </p:blipFill>
        <p:spPr>
          <a:xfrm>
            <a:off x="5486400" y="213700"/>
            <a:ext cx="3320676"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 Definition</a:t>
            </a:r>
            <a:endParaRPr/>
          </a:p>
        </p:txBody>
      </p:sp>
      <p:sp>
        <p:nvSpPr>
          <p:cNvPr id="78" name="Google Shape;78;p1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ctr">
              <a:lnSpc>
                <a:spcPct val="100000"/>
              </a:lnSpc>
              <a:spcBef>
                <a:spcPts val="0"/>
              </a:spcBef>
              <a:spcAft>
                <a:spcPts val="0"/>
              </a:spcAft>
              <a:buClr>
                <a:schemeClr val="dk1"/>
              </a:buClr>
              <a:buSzPts val="1100"/>
              <a:buFont typeface="Arial"/>
              <a:buNone/>
            </a:pPr>
            <a:r>
              <a:rPr lang="en" sz="3000">
                <a:solidFill>
                  <a:schemeClr val="dk1"/>
                </a:solidFill>
              </a:rPr>
              <a:t>“It is that in a being which makes it to be this kind of being and not some other”</a:t>
            </a:r>
            <a:endParaRPr sz="3000">
              <a:solidFill>
                <a:schemeClr val="dk1"/>
              </a:solidFill>
            </a:endParaRPr>
          </a:p>
          <a:p>
            <a:pPr indent="0" lvl="0" marL="0" rtl="0" algn="ctr">
              <a:lnSpc>
                <a:spcPct val="100000"/>
              </a:lnSpc>
              <a:spcBef>
                <a:spcPts val="0"/>
              </a:spcBef>
              <a:spcAft>
                <a:spcPts val="0"/>
              </a:spcAft>
              <a:buClr>
                <a:schemeClr val="dk1"/>
              </a:buClr>
              <a:buSzPts val="1100"/>
              <a:buFont typeface="Arial"/>
              <a:buNone/>
            </a:pPr>
            <a:r>
              <a:t/>
            </a:r>
            <a:endParaRPr sz="30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a:t>
            </a:r>
            <a:r>
              <a:rPr lang="en">
                <a:solidFill>
                  <a:schemeClr val="dk1"/>
                </a:solidFill>
              </a:rPr>
              <a:t>ctuality → actual existence as a particular thing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makes a thing intelligible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the “ness” of a thing  → “tableness” “cookieness”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5276138" y="3303788"/>
            <a:ext cx="2619375" cy="1743075"/>
          </a:xfrm>
          <a:prstGeom prst="rect">
            <a:avLst/>
          </a:prstGeom>
          <a:noFill/>
          <a:ln>
            <a:noFill/>
          </a:ln>
        </p:spPr>
      </p:pic>
      <p:pic>
        <p:nvPicPr>
          <p:cNvPr id="84" name="Google Shape;84;p18">
            <a:hlinkClick r:id="rId4"/>
          </p:cNvPr>
          <p:cNvPicPr preferRelativeResize="0"/>
          <p:nvPr/>
        </p:nvPicPr>
        <p:blipFill rotWithShape="1">
          <a:blip r:embed="rId5">
            <a:alphaModFix/>
          </a:blip>
          <a:srcRect b="4946" l="0" r="0" t="4946"/>
          <a:stretch/>
        </p:blipFill>
        <p:spPr>
          <a:xfrm>
            <a:off x="310350" y="130725"/>
            <a:ext cx="3034601" cy="1703575"/>
          </a:xfrm>
          <a:prstGeom prst="rect">
            <a:avLst/>
          </a:prstGeom>
          <a:noFill/>
          <a:ln>
            <a:noFill/>
          </a:ln>
        </p:spPr>
      </p:pic>
      <p:pic>
        <p:nvPicPr>
          <p:cNvPr id="85" name="Google Shape;85;p18">
            <a:hlinkClick r:id="rId6"/>
          </p:cNvPr>
          <p:cNvPicPr preferRelativeResize="0"/>
          <p:nvPr/>
        </p:nvPicPr>
        <p:blipFill rotWithShape="1">
          <a:blip r:embed="rId7">
            <a:alphaModFix/>
          </a:blip>
          <a:srcRect b="11443" l="0" r="0" t="11443"/>
          <a:stretch/>
        </p:blipFill>
        <p:spPr>
          <a:xfrm rot="10800000">
            <a:off x="6058552" y="757751"/>
            <a:ext cx="2635023" cy="1479275"/>
          </a:xfrm>
          <a:prstGeom prst="rect">
            <a:avLst/>
          </a:prstGeom>
          <a:noFill/>
          <a:ln>
            <a:noFill/>
          </a:ln>
        </p:spPr>
      </p:pic>
      <p:pic>
        <p:nvPicPr>
          <p:cNvPr id="86" name="Google Shape;86;p18"/>
          <p:cNvPicPr preferRelativeResize="0"/>
          <p:nvPr/>
        </p:nvPicPr>
        <p:blipFill>
          <a:blip r:embed="rId8">
            <a:alphaModFix/>
          </a:blip>
          <a:stretch>
            <a:fillRect/>
          </a:stretch>
        </p:blipFill>
        <p:spPr>
          <a:xfrm>
            <a:off x="7419095" y="2343525"/>
            <a:ext cx="1820595" cy="2142701"/>
          </a:xfrm>
          <a:prstGeom prst="rect">
            <a:avLst/>
          </a:prstGeom>
          <a:noFill/>
          <a:ln>
            <a:noFill/>
          </a:ln>
        </p:spPr>
      </p:pic>
      <p:pic>
        <p:nvPicPr>
          <p:cNvPr id="87" name="Google Shape;87;p18"/>
          <p:cNvPicPr preferRelativeResize="0"/>
          <p:nvPr/>
        </p:nvPicPr>
        <p:blipFill>
          <a:blip r:embed="rId9">
            <a:alphaModFix/>
          </a:blip>
          <a:stretch>
            <a:fillRect/>
          </a:stretch>
        </p:blipFill>
        <p:spPr>
          <a:xfrm>
            <a:off x="152400" y="2848400"/>
            <a:ext cx="2619375" cy="2028825"/>
          </a:xfrm>
          <a:prstGeom prst="rect">
            <a:avLst/>
          </a:prstGeom>
          <a:noFill/>
          <a:ln>
            <a:noFill/>
          </a:ln>
        </p:spPr>
      </p:pic>
      <p:pic>
        <p:nvPicPr>
          <p:cNvPr id="88" name="Google Shape;88;p18"/>
          <p:cNvPicPr preferRelativeResize="0"/>
          <p:nvPr/>
        </p:nvPicPr>
        <p:blipFill rotWithShape="1">
          <a:blip r:embed="rId10">
            <a:alphaModFix/>
          </a:blip>
          <a:srcRect b="6332" l="0" r="4507" t="9464"/>
          <a:stretch/>
        </p:blipFill>
        <p:spPr>
          <a:xfrm>
            <a:off x="2924175" y="2414800"/>
            <a:ext cx="2897850" cy="1703576"/>
          </a:xfrm>
          <a:prstGeom prst="rect">
            <a:avLst/>
          </a:prstGeom>
          <a:noFill/>
          <a:ln>
            <a:noFill/>
          </a:ln>
        </p:spPr>
      </p:pic>
      <p:pic>
        <p:nvPicPr>
          <p:cNvPr id="89" name="Google Shape;89;p18"/>
          <p:cNvPicPr preferRelativeResize="0"/>
          <p:nvPr/>
        </p:nvPicPr>
        <p:blipFill rotWithShape="1">
          <a:blip r:embed="rId11">
            <a:alphaModFix/>
          </a:blip>
          <a:srcRect b="0" l="0" r="36073" t="0"/>
          <a:stretch/>
        </p:blipFill>
        <p:spPr>
          <a:xfrm>
            <a:off x="1380571" y="1613525"/>
            <a:ext cx="1820600" cy="1600200"/>
          </a:xfrm>
          <a:prstGeom prst="rect">
            <a:avLst/>
          </a:prstGeom>
          <a:noFill/>
          <a:ln>
            <a:noFill/>
          </a:ln>
        </p:spPr>
      </p:pic>
      <p:pic>
        <p:nvPicPr>
          <p:cNvPr id="90" name="Google Shape;90;p18"/>
          <p:cNvPicPr preferRelativeResize="0"/>
          <p:nvPr/>
        </p:nvPicPr>
        <p:blipFill rotWithShape="1">
          <a:blip r:embed="rId12">
            <a:alphaModFix/>
          </a:blip>
          <a:srcRect b="0" l="0" r="22432" t="0"/>
          <a:stretch/>
        </p:blipFill>
        <p:spPr>
          <a:xfrm>
            <a:off x="3593475" y="355988"/>
            <a:ext cx="2216550" cy="16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Matter: Definition</a:t>
            </a:r>
            <a:endParaRPr/>
          </a:p>
        </p:txBody>
      </p:sp>
      <p:sp>
        <p:nvSpPr>
          <p:cNvPr id="96" name="Google Shape;96;p19"/>
          <p:cNvSpPr txBox="1"/>
          <p:nvPr>
            <p:ph idx="1" type="body"/>
          </p:nvPr>
        </p:nvSpPr>
        <p:spPr>
          <a:xfrm>
            <a:off x="311700" y="1152475"/>
            <a:ext cx="8520600" cy="2918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200">
                <a:solidFill>
                  <a:srgbClr val="000000"/>
                </a:solidFill>
              </a:rPr>
              <a:t>t</a:t>
            </a:r>
            <a:r>
              <a:rPr lang="en" sz="2200">
                <a:solidFill>
                  <a:srgbClr val="000000"/>
                </a:solidFill>
              </a:rPr>
              <a:t>he basic “stuff” of individually existing things</a:t>
            </a:r>
            <a:endParaRPr sz="2200">
              <a:solidFill>
                <a:schemeClr val="dk1"/>
              </a:solidFill>
            </a:endParaRPr>
          </a:p>
          <a:p>
            <a:pPr indent="-368300" lvl="0" marL="457200" rtl="0" algn="l">
              <a:spcBef>
                <a:spcPts val="1200"/>
              </a:spcBef>
              <a:spcAft>
                <a:spcPts val="0"/>
              </a:spcAft>
              <a:buClr>
                <a:schemeClr val="dk1"/>
              </a:buClr>
              <a:buSzPts val="2200"/>
              <a:buChar char="●"/>
            </a:pPr>
            <a:r>
              <a:rPr lang="en" sz="2200">
                <a:solidFill>
                  <a:schemeClr val="dk1"/>
                </a:solidFill>
              </a:rPr>
              <a:t>potency → has potential to become</a:t>
            </a:r>
            <a:endParaRPr sz="2200">
              <a:solidFill>
                <a:schemeClr val="dk1"/>
              </a:solidFill>
            </a:endParaRPr>
          </a:p>
          <a:p>
            <a:pPr indent="-368300" lvl="0" marL="457200" rtl="0" algn="l">
              <a:spcBef>
                <a:spcPts val="0"/>
              </a:spcBef>
              <a:spcAft>
                <a:spcPts val="0"/>
              </a:spcAft>
              <a:buClr>
                <a:schemeClr val="dk1"/>
              </a:buClr>
              <a:buSzPts val="2200"/>
              <a:buChar char="●"/>
            </a:pPr>
            <a:r>
              <a:rPr lang="en" sz="2200" u="sng">
                <a:solidFill>
                  <a:schemeClr val="dk1"/>
                </a:solidFill>
              </a:rPr>
              <a:t>d</a:t>
            </a:r>
            <a:r>
              <a:rPr lang="en" sz="2200" u="sng">
                <a:solidFill>
                  <a:schemeClr val="dk1"/>
                </a:solidFill>
              </a:rPr>
              <a:t>istinguishes</a:t>
            </a:r>
            <a:endParaRPr sz="2200">
              <a:solidFill>
                <a:schemeClr val="dk1"/>
              </a:solidFill>
            </a:endParaRPr>
          </a:p>
          <a:p>
            <a:pPr indent="-368300" lvl="1" marL="914400" rtl="0" algn="l">
              <a:spcBef>
                <a:spcPts val="0"/>
              </a:spcBef>
              <a:spcAft>
                <a:spcPts val="0"/>
              </a:spcAft>
              <a:buClr>
                <a:schemeClr val="dk1"/>
              </a:buClr>
              <a:buSzPts val="2200"/>
              <a:buChar char="○"/>
            </a:pPr>
            <a:r>
              <a:rPr lang="en" sz="2200">
                <a:solidFill>
                  <a:schemeClr val="dk1"/>
                </a:solidFill>
              </a:rPr>
              <a:t>two </a:t>
            </a:r>
            <a:r>
              <a:rPr lang="en" sz="2200">
                <a:solidFill>
                  <a:schemeClr val="dk1"/>
                </a:solidFill>
              </a:rPr>
              <a:t>things</a:t>
            </a:r>
            <a:r>
              <a:rPr lang="en" sz="2200">
                <a:solidFill>
                  <a:schemeClr val="dk1"/>
                </a:solidFill>
              </a:rPr>
              <a:t> may look the same, feel the same,                         indeed be qualitatively and quantitatively t</a:t>
            </a:r>
            <a:r>
              <a:rPr lang="en" sz="2200">
                <a:solidFill>
                  <a:schemeClr val="dk1"/>
                </a:solidFill>
              </a:rPr>
              <a:t>he same</a:t>
            </a:r>
            <a:endParaRPr sz="2200">
              <a:solidFill>
                <a:schemeClr val="dk1"/>
              </a:solidFill>
            </a:endParaRPr>
          </a:p>
          <a:p>
            <a:pPr indent="-368300" lvl="1" marL="914400" rtl="0" algn="l">
              <a:spcBef>
                <a:spcPts val="0"/>
              </a:spcBef>
              <a:spcAft>
                <a:spcPts val="0"/>
              </a:spcAft>
              <a:buClr>
                <a:schemeClr val="dk1"/>
              </a:buClr>
              <a:buSzPts val="2200"/>
              <a:buChar char="○"/>
            </a:pPr>
            <a:r>
              <a:rPr lang="en" sz="2200">
                <a:solidFill>
                  <a:schemeClr val="dk1"/>
                </a:solidFill>
              </a:rPr>
              <a:t>still </a:t>
            </a:r>
            <a:r>
              <a:rPr lang="en" sz="2200" u="sng">
                <a:solidFill>
                  <a:schemeClr val="dk1"/>
                </a:solidFill>
              </a:rPr>
              <a:t>be different</a:t>
            </a:r>
            <a:r>
              <a:rPr lang="en" sz="2200">
                <a:solidFill>
                  <a:schemeClr val="dk1"/>
                </a:solidFill>
              </a:rPr>
              <a:t> because they </a:t>
            </a:r>
            <a:r>
              <a:rPr lang="en" sz="2200" u="sng">
                <a:solidFill>
                  <a:schemeClr val="dk1"/>
                </a:solidFill>
              </a:rPr>
              <a:t>have their own matter</a:t>
            </a:r>
            <a:endParaRPr sz="2200" u="sng">
              <a:solidFill>
                <a:schemeClr val="dk1"/>
              </a:solidFill>
            </a:endParaRPr>
          </a:p>
          <a:p>
            <a:pPr indent="0" lvl="0" marL="0" rtl="0" algn="l">
              <a:spcBef>
                <a:spcPts val="1200"/>
              </a:spcBef>
              <a:spcAft>
                <a:spcPts val="1200"/>
              </a:spcAft>
              <a:buNone/>
            </a:pPr>
            <a:r>
              <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10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10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10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10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10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1000"/>
                                        <p:tgtEl>
                                          <p:spTgt spid="96">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FFF00"/>
                </a:highlight>
              </a:rPr>
              <a:t>Hylomorphic Union</a:t>
            </a:r>
            <a:r>
              <a:rPr lang="en"/>
              <a:t>: Form and Matter</a:t>
            </a:r>
            <a:endParaRPr/>
          </a:p>
        </p:txBody>
      </p:sp>
      <p:sp>
        <p:nvSpPr>
          <p:cNvPr id="102" name="Google Shape;102;p20"/>
          <p:cNvSpPr txBox="1"/>
          <p:nvPr>
            <p:ph idx="1" type="body"/>
          </p:nvPr>
        </p:nvSpPr>
        <p:spPr>
          <a:xfrm>
            <a:off x="311700" y="1152475"/>
            <a:ext cx="8520600" cy="1577400"/>
          </a:xfrm>
          <a:prstGeom prst="rect">
            <a:avLst/>
          </a:prstGeom>
        </p:spPr>
        <p:txBody>
          <a:bodyPr anchorCtr="0" anchor="t" bIns="91425" lIns="91425" spcFirstLastPara="1" rIns="91425" wrap="square" tIns="91425">
            <a:normAutofit lnSpcReduction="10000"/>
          </a:bodyPr>
          <a:lstStyle/>
          <a:p>
            <a:pPr indent="-368300" lvl="0" marL="457200" rtl="0" algn="l">
              <a:spcBef>
                <a:spcPts val="0"/>
              </a:spcBef>
              <a:spcAft>
                <a:spcPts val="0"/>
              </a:spcAft>
              <a:buClr>
                <a:srgbClr val="000000"/>
              </a:buClr>
              <a:buSzPts val="2200"/>
              <a:buChar char="●"/>
            </a:pPr>
            <a:r>
              <a:rPr lang="en" sz="2200">
                <a:solidFill>
                  <a:srgbClr val="000000"/>
                </a:solidFill>
              </a:rPr>
              <a:t> every physical object is a compound</a:t>
            </a:r>
            <a:endParaRPr sz="22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matter and form</a:t>
            </a:r>
            <a:endParaRPr sz="22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Can you have </a:t>
            </a:r>
            <a:r>
              <a:rPr b="1" lang="en" sz="2200">
                <a:solidFill>
                  <a:srgbClr val="000000"/>
                </a:solidFill>
              </a:rPr>
              <a:t>form</a:t>
            </a:r>
            <a:r>
              <a:rPr lang="en" sz="2200">
                <a:solidFill>
                  <a:srgbClr val="000000"/>
                </a:solidFill>
              </a:rPr>
              <a:t> without matter?</a:t>
            </a:r>
            <a:endParaRPr sz="22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Can you </a:t>
            </a:r>
            <a:r>
              <a:rPr lang="en" sz="2200">
                <a:solidFill>
                  <a:srgbClr val="000000"/>
                </a:solidFill>
              </a:rPr>
              <a:t>have</a:t>
            </a:r>
            <a:r>
              <a:rPr lang="en" sz="2200">
                <a:solidFill>
                  <a:srgbClr val="000000"/>
                </a:solidFill>
              </a:rPr>
              <a:t> </a:t>
            </a:r>
            <a:r>
              <a:rPr b="1" lang="en" sz="2200">
                <a:solidFill>
                  <a:srgbClr val="000000"/>
                </a:solidFill>
              </a:rPr>
              <a:t>matter</a:t>
            </a:r>
            <a:r>
              <a:rPr lang="en" sz="2200">
                <a:solidFill>
                  <a:srgbClr val="000000"/>
                </a:solidFill>
              </a:rPr>
              <a:t> without form?</a:t>
            </a:r>
            <a:endParaRPr sz="2200">
              <a:solidFill>
                <a:srgbClr val="000000"/>
              </a:solidFill>
            </a:endParaRPr>
          </a:p>
        </p:txBody>
      </p:sp>
      <p:pic>
        <p:nvPicPr>
          <p:cNvPr id="103" name="Google Shape;103;p20"/>
          <p:cNvPicPr preferRelativeResize="0"/>
          <p:nvPr/>
        </p:nvPicPr>
        <p:blipFill>
          <a:blip r:embed="rId3">
            <a:alphaModFix/>
          </a:blip>
          <a:stretch>
            <a:fillRect/>
          </a:stretch>
        </p:blipFill>
        <p:spPr>
          <a:xfrm>
            <a:off x="6182638" y="2651938"/>
            <a:ext cx="2143125" cy="2143125"/>
          </a:xfrm>
          <a:prstGeom prst="rect">
            <a:avLst/>
          </a:prstGeom>
          <a:noFill/>
          <a:ln>
            <a:noFill/>
          </a:ln>
        </p:spPr>
      </p:pic>
      <p:pic>
        <p:nvPicPr>
          <p:cNvPr id="104" name="Google Shape;104;p20"/>
          <p:cNvPicPr preferRelativeResize="0"/>
          <p:nvPr/>
        </p:nvPicPr>
        <p:blipFill rotWithShape="1">
          <a:blip r:embed="rId4">
            <a:alphaModFix/>
          </a:blip>
          <a:srcRect b="9536" l="0" r="0" t="9162"/>
          <a:stretch/>
        </p:blipFill>
        <p:spPr>
          <a:xfrm>
            <a:off x="6123600" y="891425"/>
            <a:ext cx="2261225" cy="1838450"/>
          </a:xfrm>
          <a:prstGeom prst="rect">
            <a:avLst/>
          </a:prstGeom>
          <a:noFill/>
          <a:ln>
            <a:noFill/>
          </a:ln>
        </p:spPr>
      </p:pic>
      <p:pic>
        <p:nvPicPr>
          <p:cNvPr id="105" name="Google Shape;105;p20"/>
          <p:cNvPicPr preferRelativeResize="0"/>
          <p:nvPr/>
        </p:nvPicPr>
        <p:blipFill>
          <a:blip r:embed="rId5">
            <a:alphaModFix/>
          </a:blip>
          <a:stretch>
            <a:fillRect/>
          </a:stretch>
        </p:blipFill>
        <p:spPr>
          <a:xfrm>
            <a:off x="1556625" y="2669100"/>
            <a:ext cx="3269496" cy="210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3159600" cy="572700"/>
          </a:xfrm>
          <a:prstGeom prst="rect">
            <a:avLst/>
          </a:prstGeom>
          <a:solidFill>
            <a:srgbClr val="B6D7A8"/>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4 causes</a:t>
            </a:r>
            <a:endParaRPr/>
          </a:p>
        </p:txBody>
      </p:sp>
      <p:sp>
        <p:nvSpPr>
          <p:cNvPr id="111" name="Google Shape;111;p21"/>
          <p:cNvSpPr txBox="1"/>
          <p:nvPr>
            <p:ph idx="1" type="body"/>
          </p:nvPr>
        </p:nvSpPr>
        <p:spPr>
          <a:xfrm>
            <a:off x="311700" y="1152475"/>
            <a:ext cx="8520600" cy="3416400"/>
          </a:xfrm>
          <a:prstGeom prst="rect">
            <a:avLst/>
          </a:prstGeom>
          <a:solidFill>
            <a:srgbClr val="CFE2F3"/>
          </a:solidFill>
        </p:spPr>
        <p:txBody>
          <a:bodyPr anchorCtr="0" anchor="t" bIns="91425" lIns="91425" spcFirstLastPara="1" rIns="91425" wrap="square" tIns="91425">
            <a:normAutofit/>
          </a:bodyPr>
          <a:lstStyle/>
          <a:p>
            <a:pPr indent="-368300" lvl="0" marL="457200" rtl="0" algn="l">
              <a:spcBef>
                <a:spcPts val="0"/>
              </a:spcBef>
              <a:spcAft>
                <a:spcPts val="0"/>
              </a:spcAft>
              <a:buClr>
                <a:srgbClr val="000000"/>
              </a:buClr>
              <a:buSzPts val="2200"/>
              <a:buAutoNum type="arabicPeriod"/>
            </a:pPr>
            <a:r>
              <a:rPr lang="en" sz="2200">
                <a:solidFill>
                  <a:srgbClr val="000000"/>
                </a:solidFill>
              </a:rPr>
              <a:t>f</a:t>
            </a:r>
            <a:r>
              <a:rPr lang="en" sz="2200">
                <a:solidFill>
                  <a:srgbClr val="000000"/>
                </a:solidFill>
              </a:rPr>
              <a:t>ormal cause → form (shape/order/structure/organization)</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material cause → matter (stuff)</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efficient cause → thing that acts (agent)</a:t>
            </a:r>
            <a:endParaRPr sz="2200">
              <a:solidFill>
                <a:srgbClr val="000000"/>
              </a:solidFill>
            </a:endParaRPr>
          </a:p>
          <a:p>
            <a:pPr indent="-368300" lvl="0" marL="457200" rtl="0" algn="l">
              <a:spcBef>
                <a:spcPts val="0"/>
              </a:spcBef>
              <a:spcAft>
                <a:spcPts val="0"/>
              </a:spcAft>
              <a:buClr>
                <a:srgbClr val="000000"/>
              </a:buClr>
              <a:buSzPts val="2200"/>
              <a:buAutoNum type="arabicPeriod"/>
            </a:pPr>
            <a:r>
              <a:rPr lang="en" sz="2200">
                <a:solidFill>
                  <a:srgbClr val="000000"/>
                </a:solidFill>
              </a:rPr>
              <a:t>final cause → reason for existence (idea/design/purpose/end)</a:t>
            </a:r>
            <a:endParaRPr sz="2200">
              <a:solidFill>
                <a:srgbClr val="000000"/>
              </a:solidFill>
            </a:endParaRPr>
          </a:p>
          <a:p>
            <a:pPr indent="0" lvl="0" marL="0" rtl="0" algn="l">
              <a:spcBef>
                <a:spcPts val="1200"/>
              </a:spcBef>
              <a:spcAft>
                <a:spcPts val="0"/>
              </a:spcAft>
              <a:buNone/>
            </a:pPr>
            <a:r>
              <a:rPr lang="en" sz="2200">
                <a:solidFill>
                  <a:srgbClr val="000000"/>
                </a:solidFill>
              </a:rPr>
              <a:t>Which two are properties of an object itself?</a:t>
            </a:r>
            <a:endParaRPr sz="2200">
              <a:solidFill>
                <a:srgbClr val="000000"/>
              </a:solidFill>
            </a:endParaRPr>
          </a:p>
          <a:p>
            <a:pPr indent="0" lvl="0" marL="0" rtl="0" algn="l">
              <a:spcBef>
                <a:spcPts val="1200"/>
              </a:spcBef>
              <a:spcAft>
                <a:spcPts val="1200"/>
              </a:spcAft>
              <a:buNone/>
            </a:pPr>
            <a:r>
              <a:rPr lang="en" sz="2200">
                <a:solidFill>
                  <a:srgbClr val="000000"/>
                </a:solidFill>
              </a:rPr>
              <a:t>Which two are external to the object but lead to the </a:t>
            </a:r>
            <a:r>
              <a:rPr lang="en" sz="2200">
                <a:solidFill>
                  <a:srgbClr val="000000"/>
                </a:solidFill>
              </a:rPr>
              <a:t>object's</a:t>
            </a:r>
            <a:r>
              <a:rPr lang="en" sz="2200">
                <a:solidFill>
                  <a:srgbClr val="000000"/>
                </a:solidFill>
              </a:rPr>
              <a:t> existence?</a:t>
            </a:r>
            <a:endParaRPr sz="2200">
              <a:solidFill>
                <a:srgbClr val="000000"/>
              </a:solidFill>
            </a:endParaRPr>
          </a:p>
        </p:txBody>
      </p:sp>
      <p:sp>
        <p:nvSpPr>
          <p:cNvPr id="112" name="Google Shape;112;p21"/>
          <p:cNvSpPr txBox="1"/>
          <p:nvPr/>
        </p:nvSpPr>
        <p:spPr>
          <a:xfrm>
            <a:off x="4982225" y="331175"/>
            <a:ext cx="3352200" cy="8004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Handout: </a:t>
            </a:r>
            <a:r>
              <a:rPr i="1" lang="en" sz="2000"/>
              <a:t>The Four Causes</a:t>
            </a:r>
            <a:r>
              <a:rPr lang="en" sz="2000"/>
              <a:t>, Aristotle, </a:t>
            </a:r>
            <a:r>
              <a:rPr i="1" lang="en" sz="2000"/>
              <a:t>Physics</a:t>
            </a:r>
            <a:r>
              <a:rPr lang="en" sz="2000"/>
              <a:t> excerpt</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a:hlinkClick r:id="rId3"/>
          </p:cNvPr>
          <p:cNvPicPr preferRelativeResize="0"/>
          <p:nvPr/>
        </p:nvPicPr>
        <p:blipFill rotWithShape="1">
          <a:blip r:embed="rId4">
            <a:alphaModFix/>
          </a:blip>
          <a:srcRect b="0" l="26488" r="26488" t="0"/>
          <a:stretch/>
        </p:blipFill>
        <p:spPr>
          <a:xfrm>
            <a:off x="5442850" y="308100"/>
            <a:ext cx="3402001" cy="4521700"/>
          </a:xfrm>
          <a:prstGeom prst="rect">
            <a:avLst/>
          </a:prstGeom>
          <a:noFill/>
          <a:ln>
            <a:noFill/>
          </a:ln>
        </p:spPr>
      </p:pic>
      <p:sp>
        <p:nvSpPr>
          <p:cNvPr id="118" name="Google Shape;118;p22"/>
          <p:cNvSpPr txBox="1"/>
          <p:nvPr>
            <p:ph idx="1" type="body"/>
          </p:nvPr>
        </p:nvSpPr>
        <p:spPr>
          <a:xfrm>
            <a:off x="291975" y="397775"/>
            <a:ext cx="4813500" cy="42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000000"/>
                </a:solidFill>
              </a:rPr>
              <a:t>Form</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c</a:t>
            </a:r>
            <a:r>
              <a:rPr lang="en" sz="2200">
                <a:solidFill>
                  <a:srgbClr val="000000"/>
                </a:solidFill>
              </a:rPr>
              <a:t>ircular → “ring”</a:t>
            </a:r>
            <a:endParaRPr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finger sized</a:t>
            </a:r>
            <a:endParaRPr sz="2200">
              <a:solidFill>
                <a:srgbClr val="000000"/>
              </a:solidFill>
            </a:endParaRPr>
          </a:p>
          <a:p>
            <a:pPr indent="0" lvl="0" marL="0" rtl="0" algn="l">
              <a:spcBef>
                <a:spcPts val="0"/>
              </a:spcBef>
              <a:spcAft>
                <a:spcPts val="0"/>
              </a:spcAft>
              <a:buNone/>
            </a:pPr>
            <a:r>
              <a:t/>
            </a:r>
            <a:endParaRPr b="1" sz="2200">
              <a:solidFill>
                <a:srgbClr val="000000"/>
              </a:solidFill>
            </a:endParaRPr>
          </a:p>
          <a:p>
            <a:pPr indent="0" lvl="0" marL="0" rtl="0" algn="l">
              <a:spcBef>
                <a:spcPts val="0"/>
              </a:spcBef>
              <a:spcAft>
                <a:spcPts val="0"/>
              </a:spcAft>
              <a:buNone/>
            </a:pPr>
            <a:r>
              <a:rPr b="1" lang="en" sz="2200">
                <a:solidFill>
                  <a:srgbClr val="000000"/>
                </a:solidFill>
              </a:rPr>
              <a:t>Matter</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Gold</a:t>
            </a:r>
            <a:endParaRPr sz="2200">
              <a:solidFill>
                <a:srgbClr val="000000"/>
              </a:solidFill>
            </a:endParaRPr>
          </a:p>
          <a:p>
            <a:pPr indent="0" lvl="0" marL="457200" rtl="0" algn="l">
              <a:spcBef>
                <a:spcPts val="1600"/>
              </a:spcBef>
              <a:spcAft>
                <a:spcPts val="0"/>
              </a:spcAft>
              <a:buNone/>
            </a:pPr>
            <a:r>
              <a:t/>
            </a:r>
            <a:endParaRPr sz="2200">
              <a:solidFill>
                <a:srgbClr val="000000"/>
              </a:solidFill>
            </a:endParaRPr>
          </a:p>
          <a:p>
            <a:pPr indent="0" lvl="0" marL="0" rtl="0" algn="ctr">
              <a:spcBef>
                <a:spcPts val="1600"/>
              </a:spcBef>
              <a:spcAft>
                <a:spcPts val="1600"/>
              </a:spcAft>
              <a:buNone/>
            </a:pPr>
            <a:r>
              <a:rPr lang="en" sz="2000">
                <a:solidFill>
                  <a:srgbClr val="000000"/>
                </a:solidFill>
              </a:rPr>
              <a:t>When the jeweler imposes the circular “form” to the golden “matter” it becomes a wedding ring</a:t>
            </a:r>
            <a:endParaRPr sz="2000">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0" st="0"/>
                                            </p:txEl>
                                          </p:spTgt>
                                        </p:tgtEl>
                                        <p:attrNameLst>
                                          <p:attrName>style.visibility</p:attrName>
                                        </p:attrNameLst>
                                      </p:cBhvr>
                                      <p:to>
                                        <p:strVal val="visible"/>
                                      </p:to>
                                    </p:set>
                                    <p:animEffect filter="fade" transition="in">
                                      <p:cBhvr>
                                        <p:cTn dur="1000"/>
                                        <p:tgtEl>
                                          <p:spTgt spid="11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1" st="1"/>
                                            </p:txEl>
                                          </p:spTgt>
                                        </p:tgtEl>
                                        <p:attrNameLst>
                                          <p:attrName>style.visibility</p:attrName>
                                        </p:attrNameLst>
                                      </p:cBhvr>
                                      <p:to>
                                        <p:strVal val="visible"/>
                                      </p:to>
                                    </p:set>
                                    <p:animEffect filter="fade" transition="in">
                                      <p:cBhvr>
                                        <p:cTn dur="1000"/>
                                        <p:tgtEl>
                                          <p:spTgt spid="11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2" st="2"/>
                                            </p:txEl>
                                          </p:spTgt>
                                        </p:tgtEl>
                                        <p:attrNameLst>
                                          <p:attrName>style.visibility</p:attrName>
                                        </p:attrNameLst>
                                      </p:cBhvr>
                                      <p:to>
                                        <p:strVal val="visible"/>
                                      </p:to>
                                    </p:set>
                                    <p:animEffect filter="fade" transition="in">
                                      <p:cBhvr>
                                        <p:cTn dur="1000"/>
                                        <p:tgtEl>
                                          <p:spTgt spid="11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3" st="3"/>
                                            </p:txEl>
                                          </p:spTgt>
                                        </p:tgtEl>
                                        <p:attrNameLst>
                                          <p:attrName>style.visibility</p:attrName>
                                        </p:attrNameLst>
                                      </p:cBhvr>
                                      <p:to>
                                        <p:strVal val="visible"/>
                                      </p:to>
                                    </p:set>
                                    <p:animEffect filter="fade" transition="in">
                                      <p:cBhvr>
                                        <p:cTn dur="1000"/>
                                        <p:tgtEl>
                                          <p:spTgt spid="11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4" st="4"/>
                                            </p:txEl>
                                          </p:spTgt>
                                        </p:tgtEl>
                                        <p:attrNameLst>
                                          <p:attrName>style.visibility</p:attrName>
                                        </p:attrNameLst>
                                      </p:cBhvr>
                                      <p:to>
                                        <p:strVal val="visible"/>
                                      </p:to>
                                    </p:set>
                                    <p:animEffect filter="fade" transition="in">
                                      <p:cBhvr>
                                        <p:cTn dur="1000"/>
                                        <p:tgtEl>
                                          <p:spTgt spid="11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5" st="5"/>
                                            </p:txEl>
                                          </p:spTgt>
                                        </p:tgtEl>
                                        <p:attrNameLst>
                                          <p:attrName>style.visibility</p:attrName>
                                        </p:attrNameLst>
                                      </p:cBhvr>
                                      <p:to>
                                        <p:strVal val="visible"/>
                                      </p:to>
                                    </p:set>
                                    <p:animEffect filter="fade" transition="in">
                                      <p:cBhvr>
                                        <p:cTn dur="1000"/>
                                        <p:tgtEl>
                                          <p:spTgt spid="11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6" st="6"/>
                                            </p:txEl>
                                          </p:spTgt>
                                        </p:tgtEl>
                                        <p:attrNameLst>
                                          <p:attrName>style.visibility</p:attrName>
                                        </p:attrNameLst>
                                      </p:cBhvr>
                                      <p:to>
                                        <p:strVal val="visible"/>
                                      </p:to>
                                    </p:set>
                                    <p:animEffect filter="fade" transition="in">
                                      <p:cBhvr>
                                        <p:cTn dur="1000"/>
                                        <p:tgtEl>
                                          <p:spTgt spid="11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xEl>
                                              <p:pRg end="7" st="7"/>
                                            </p:txEl>
                                          </p:spTgt>
                                        </p:tgtEl>
                                        <p:attrNameLst>
                                          <p:attrName>style.visibility</p:attrName>
                                        </p:attrNameLst>
                                      </p:cBhvr>
                                      <p:to>
                                        <p:strVal val="visible"/>
                                      </p:to>
                                    </p:set>
                                    <p:animEffect filter="fade" transition="in">
                                      <p:cBhvr>
                                        <p:cTn dur="1000"/>
                                        <p:tgtEl>
                                          <p:spTgt spid="118">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idx="1" type="body"/>
          </p:nvPr>
        </p:nvSpPr>
        <p:spPr>
          <a:xfrm>
            <a:off x="291975" y="397775"/>
            <a:ext cx="4813500" cy="42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solidFill>
                  <a:srgbClr val="000000"/>
                </a:solidFill>
              </a:rPr>
              <a:t>Form</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The shape: hand</a:t>
            </a:r>
            <a:endParaRPr sz="2200">
              <a:solidFill>
                <a:srgbClr val="000000"/>
              </a:solidFill>
            </a:endParaRPr>
          </a:p>
          <a:p>
            <a:pPr indent="0" lvl="0" marL="0" rtl="0" algn="l">
              <a:spcBef>
                <a:spcPts val="1600"/>
              </a:spcBef>
              <a:spcAft>
                <a:spcPts val="0"/>
              </a:spcAft>
              <a:buNone/>
            </a:pPr>
            <a:r>
              <a:rPr b="1" lang="en" sz="2200">
                <a:solidFill>
                  <a:srgbClr val="000000"/>
                </a:solidFill>
              </a:rPr>
              <a:t>Matter</a:t>
            </a:r>
            <a:endParaRPr b="1" sz="2200">
              <a:solidFill>
                <a:srgbClr val="000000"/>
              </a:solidFill>
            </a:endParaRPr>
          </a:p>
          <a:p>
            <a:pPr indent="-368300" lvl="0" marL="457200" rtl="0" algn="l">
              <a:spcBef>
                <a:spcPts val="0"/>
              </a:spcBef>
              <a:spcAft>
                <a:spcPts val="0"/>
              </a:spcAft>
              <a:buClr>
                <a:srgbClr val="000000"/>
              </a:buClr>
              <a:buSzPts val="2200"/>
              <a:buChar char="●"/>
            </a:pPr>
            <a:r>
              <a:rPr lang="en" sz="2200">
                <a:solidFill>
                  <a:srgbClr val="000000"/>
                </a:solidFill>
              </a:rPr>
              <a:t>Bronze</a:t>
            </a:r>
            <a:endParaRPr sz="2200">
              <a:solidFill>
                <a:srgbClr val="000000"/>
              </a:solidFill>
            </a:endParaRPr>
          </a:p>
          <a:p>
            <a:pPr indent="0" lvl="0" marL="0" rtl="0" algn="ctr">
              <a:spcBef>
                <a:spcPts val="1600"/>
              </a:spcBef>
              <a:spcAft>
                <a:spcPts val="0"/>
              </a:spcAft>
              <a:buNone/>
            </a:pPr>
            <a:r>
              <a:t/>
            </a:r>
            <a:endParaRPr sz="2000">
              <a:solidFill>
                <a:srgbClr val="000000"/>
              </a:solidFill>
            </a:endParaRPr>
          </a:p>
          <a:p>
            <a:pPr indent="0" lvl="0" marL="0" rtl="0" algn="ctr">
              <a:spcBef>
                <a:spcPts val="1600"/>
              </a:spcBef>
              <a:spcAft>
                <a:spcPts val="1600"/>
              </a:spcAft>
              <a:buNone/>
            </a:pPr>
            <a:r>
              <a:rPr lang="en" sz="2000">
                <a:solidFill>
                  <a:srgbClr val="000000"/>
                </a:solidFill>
              </a:rPr>
              <a:t>When an artists imposes the human “form” to the bronze “matter” it becomes a sculpture</a:t>
            </a:r>
            <a:endParaRPr sz="2000">
              <a:solidFill>
                <a:srgbClr val="000000"/>
              </a:solidFill>
            </a:endParaRPr>
          </a:p>
        </p:txBody>
      </p:sp>
      <p:pic>
        <p:nvPicPr>
          <p:cNvPr id="124" name="Google Shape;124;p23">
            <a:hlinkClick r:id="rId3"/>
          </p:cNvPr>
          <p:cNvPicPr preferRelativeResize="0"/>
          <p:nvPr/>
        </p:nvPicPr>
        <p:blipFill>
          <a:blip r:embed="rId4">
            <a:alphaModFix/>
          </a:blip>
          <a:stretch>
            <a:fillRect/>
          </a:stretch>
        </p:blipFill>
        <p:spPr>
          <a:xfrm>
            <a:off x="5105475" y="1521638"/>
            <a:ext cx="3733726" cy="21002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10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10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1000"/>
                                        <p:tgtEl>
                                          <p:spTgt spid="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animEffect filter="fade" transition="in">
                                      <p:cBhvr>
                                        <p:cTn dur="1000"/>
                                        <p:tgtEl>
                                          <p:spTgt spid="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animEffect filter="fade" transition="in">
                                      <p:cBhvr>
                                        <p:cTn dur="1000"/>
                                        <p:tgtEl>
                                          <p:spTgt spid="1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5" st="5"/>
                                            </p:txEl>
                                          </p:spTgt>
                                        </p:tgtEl>
                                        <p:attrNameLst>
                                          <p:attrName>style.visibility</p:attrName>
                                        </p:attrNameLst>
                                      </p:cBhvr>
                                      <p:to>
                                        <p:strVal val="visible"/>
                                      </p:to>
                                    </p:set>
                                    <p:animEffect filter="fade" transition="in">
                                      <p:cBhvr>
                                        <p:cTn dur="1000"/>
                                        <p:tgtEl>
                                          <p:spTgt spid="1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